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75" r:id="rId3"/>
    <p:sldId id="257" r:id="rId4"/>
    <p:sldId id="261" r:id="rId5"/>
    <p:sldId id="260" r:id="rId6"/>
    <p:sldId id="265" r:id="rId7"/>
    <p:sldId id="285" r:id="rId8"/>
    <p:sldId id="287" r:id="rId9"/>
    <p:sldId id="286" r:id="rId10"/>
    <p:sldId id="274" r:id="rId11"/>
    <p:sldId id="273" r:id="rId12"/>
    <p:sldId id="268" r:id="rId13"/>
    <p:sldId id="269" r:id="rId14"/>
    <p:sldId id="281" r:id="rId15"/>
    <p:sldId id="280" r:id="rId16"/>
    <p:sldId id="279" r:id="rId17"/>
    <p:sldId id="278" r:id="rId18"/>
    <p:sldId id="277" r:id="rId19"/>
    <p:sldId id="276" r:id="rId20"/>
    <p:sldId id="282" r:id="rId21"/>
    <p:sldId id="270" r:id="rId22"/>
    <p:sldId id="271" r:id="rId2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0943"/>
    <a:srgbClr val="E87B04"/>
    <a:srgbClr val="005C2A"/>
    <a:srgbClr val="00321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38326-E9CE-4CEC-9212-29074D77272D}" type="datetimeFigureOut">
              <a:rPr lang="pl-PL" smtClean="0"/>
              <a:pPr/>
              <a:t>2010-10-13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FA243-9E36-4400-ACEB-E4D1D94D22F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FA243-9E36-4400-ACEB-E4D1D94D22F8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FA243-9E36-4400-ACEB-E4D1D94D22F8}" type="slidenum">
              <a:rPr lang="pl-PL" smtClean="0"/>
              <a:pPr/>
              <a:t>6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FA243-9E36-4400-ACEB-E4D1D94D22F8}" type="slidenum">
              <a:rPr lang="pl-PL" smtClean="0"/>
              <a:pPr/>
              <a:t>7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FA243-9E36-4400-ACEB-E4D1D94D22F8}" type="slidenum">
              <a:rPr lang="pl-PL" smtClean="0"/>
              <a:pPr/>
              <a:t>8</a:t>
            </a:fld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FA243-9E36-4400-ACEB-E4D1D94D22F8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9F2038F-636E-4C16-AE07-662D8216CCF9}" type="datetime1">
              <a:rPr lang="pl-PL" smtClean="0"/>
              <a:pPr/>
              <a:t>2010-10-13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4FBFFFE-D612-4D56-87CF-6E3DB1A0ACB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EABA90-0FAD-467B-A4B1-09AD95B82F31}" type="datetime1">
              <a:rPr lang="pl-PL" smtClean="0"/>
              <a:pPr/>
              <a:t>2010-10-13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FBFFFE-D612-4D56-87CF-6E3DB1A0ACB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E42A84-47D2-475A-89F3-2FC0B84623A2}" type="datetime1">
              <a:rPr lang="pl-PL" smtClean="0"/>
              <a:pPr/>
              <a:t>2010-10-13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FBFFFE-D612-4D56-87CF-6E3DB1A0ACB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2290FF-FC52-45E5-BDF6-317E5FB97845}" type="datetime1">
              <a:rPr lang="pl-PL" smtClean="0"/>
              <a:pPr/>
              <a:t>2010-10-13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FBFFFE-D612-4D56-87CF-6E3DB1A0ACB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463917-3F71-4B8F-AD55-F645C3340CEC}" type="datetime1">
              <a:rPr lang="pl-PL" smtClean="0"/>
              <a:pPr/>
              <a:t>2010-10-13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FBFFFE-D612-4D56-87CF-6E3DB1A0ACB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63126-92D3-4B8A-A331-AD1E75F628DB}" type="datetime1">
              <a:rPr lang="pl-PL" smtClean="0"/>
              <a:pPr/>
              <a:t>2010-10-13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FBFFFE-D612-4D56-87CF-6E3DB1A0ACB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2FFF6C-718D-46A4-AA8A-606F06EF6F8E}" type="datetime1">
              <a:rPr lang="pl-PL" smtClean="0"/>
              <a:pPr/>
              <a:t>2010-10-13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FBFFFE-D612-4D56-87CF-6E3DB1A0ACB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33594C6-FFF0-4A37-91E0-7EB29809482F}" type="datetime1">
              <a:rPr lang="pl-PL" smtClean="0"/>
              <a:pPr/>
              <a:t>2010-10-13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FBFFFE-D612-4D56-87CF-6E3DB1A0ACB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0C1280-E3DF-4A3F-8BDD-D0C489502EF0}" type="datetime1">
              <a:rPr lang="pl-PL" smtClean="0"/>
              <a:pPr/>
              <a:t>2010-10-13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4FBFFFE-D612-4D56-87CF-6E3DB1A0ACB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444D87-80D3-4DF6-AB87-EAFF5B0F6FEB}" type="datetime1">
              <a:rPr lang="pl-PL" smtClean="0"/>
              <a:pPr/>
              <a:t>2010-10-13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FBFFFE-D612-4D56-87CF-6E3DB1A0ACB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2836FD-BAB8-4BE1-AF8E-EEEB8D8B5CB7}" type="datetime1">
              <a:rPr lang="pl-PL" smtClean="0"/>
              <a:pPr/>
              <a:t>2010-10-13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FBFFFE-D612-4D56-87CF-6E3DB1A0ACB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7895AA6-F18F-4DD1-9AD6-DA9D53C5DEFE}" type="datetime1">
              <a:rPr lang="pl-PL" smtClean="0"/>
              <a:pPr/>
              <a:t>2010-10-13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4FBFFFE-D612-4D56-87CF-6E3DB1A0ACB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emf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psobrazow.pl/" TargetMode="External"/><Relationship Id="rId5" Type="http://schemas.openxmlformats.org/officeDocument/2006/relationships/hyperlink" Target="mailto:sobrazow@poczta.onet.pl" TargetMode="Externa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wiazda 5-ramienna 13"/>
          <p:cNvSpPr/>
          <p:nvPr/>
        </p:nvSpPr>
        <p:spPr>
          <a:xfrm>
            <a:off x="4000496" y="3929066"/>
            <a:ext cx="1071570" cy="1143008"/>
          </a:xfrm>
          <a:prstGeom prst="star5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Gwiazda 5-ramienna 14"/>
          <p:cNvSpPr/>
          <p:nvPr/>
        </p:nvSpPr>
        <p:spPr>
          <a:xfrm>
            <a:off x="5715008" y="3643314"/>
            <a:ext cx="1071570" cy="928694"/>
          </a:xfrm>
          <a:prstGeom prst="star5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Gwiazda 5-ramienna 15"/>
          <p:cNvSpPr/>
          <p:nvPr/>
        </p:nvSpPr>
        <p:spPr>
          <a:xfrm>
            <a:off x="7143768" y="2857496"/>
            <a:ext cx="914400" cy="928694"/>
          </a:xfrm>
          <a:prstGeom prst="star5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Gwiazda 5-ramienna 16"/>
          <p:cNvSpPr/>
          <p:nvPr/>
        </p:nvSpPr>
        <p:spPr>
          <a:xfrm>
            <a:off x="8072462" y="1785926"/>
            <a:ext cx="771524" cy="785818"/>
          </a:xfrm>
          <a:prstGeom prst="star5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0800000" scaled="0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3357586"/>
          </a:xfrm>
        </p:spPr>
        <p:txBody>
          <a:bodyPr>
            <a:normAutofit fontScale="90000"/>
          </a:bodyPr>
          <a:lstStyle/>
          <a:p>
            <a:r>
              <a:rPr lang="pl-PL" sz="6700" dirty="0" smtClean="0">
                <a:solidFill>
                  <a:srgbClr val="530943"/>
                </a:solidFill>
                <a:effectLst/>
              </a:rPr>
              <a:t>„ </a:t>
            </a:r>
            <a:r>
              <a:rPr lang="pl-PL" sz="6700" dirty="0" smtClean="0">
                <a:solidFill>
                  <a:srgbClr val="530943"/>
                </a:solidFill>
                <a:effectLst/>
                <a:latin typeface="Chiller" pitchFamily="82" charset="0"/>
              </a:rPr>
              <a:t>NOWE   UMIEJĘTNOŚCI TO  KAPITAŁ  PRZYSZŁOŚCI – </a:t>
            </a:r>
            <a:r>
              <a:rPr lang="pl-PL" sz="6000" b="1" dirty="0" smtClean="0">
                <a:solidFill>
                  <a:srgbClr val="530943"/>
                </a:solidFill>
                <a:latin typeface="Chiller" pitchFamily="82" charset="0"/>
              </a:rPr>
              <a:t>program aktywnej integracji  społecznej i zawodowej w Gminie Obrazów</a:t>
            </a:r>
            <a:r>
              <a:rPr lang="pl-PL" sz="6000" dirty="0" smtClean="0">
                <a:solidFill>
                  <a:srgbClr val="530943"/>
                </a:solidFill>
              </a:rPr>
              <a:t>”</a:t>
            </a:r>
            <a:endParaRPr lang="pl-PL" sz="6000" dirty="0">
              <a:solidFill>
                <a:srgbClr val="530943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57158" y="4500570"/>
            <a:ext cx="8786842" cy="857256"/>
          </a:xfrm>
        </p:spPr>
        <p:txBody>
          <a:bodyPr>
            <a:normAutofit/>
          </a:bodyPr>
          <a:lstStyle/>
          <a:p>
            <a:pPr algn="l"/>
            <a:r>
              <a:rPr lang="pl-PL" sz="1600" dirty="0" smtClean="0"/>
              <a:t>                                                      </a:t>
            </a:r>
            <a:r>
              <a:rPr lang="pl-PL" sz="1600" dirty="0" smtClean="0">
                <a:latin typeface="Ravie" pitchFamily="82" charset="0"/>
              </a:rPr>
              <a:t>O</a:t>
            </a:r>
            <a:r>
              <a:rPr lang="pl-PL" sz="2000" b="1" dirty="0" smtClean="0">
                <a:latin typeface="Ravie" pitchFamily="82" charset="0"/>
              </a:rPr>
              <a:t>ś</a:t>
            </a:r>
            <a:r>
              <a:rPr lang="pl-PL" sz="1600" dirty="0" smtClean="0">
                <a:latin typeface="Ravie" pitchFamily="82" charset="0"/>
              </a:rPr>
              <a:t>rodek  Pomocy  Społecznej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                                                                         </a:t>
            </a:r>
            <a:r>
              <a:rPr lang="pl-PL" sz="1600" dirty="0" smtClean="0">
                <a:latin typeface="Ravie" pitchFamily="82" charset="0"/>
              </a:rPr>
              <a:t>w Obrazowie    </a:t>
            </a:r>
            <a:r>
              <a:rPr lang="pl-PL" sz="1400" dirty="0" err="1" smtClean="0">
                <a:solidFill>
                  <a:srgbClr val="FF0000"/>
                </a:solidFill>
              </a:rPr>
              <a:t>www.opsobrazow.pl</a:t>
            </a:r>
            <a:endParaRPr lang="pl-PL" sz="1400" b="1" dirty="0">
              <a:solidFill>
                <a:srgbClr val="FF0000"/>
              </a:solidFill>
              <a:latin typeface="Colonna MT" pitchFamily="82" charset="0"/>
            </a:endParaRPr>
          </a:p>
        </p:txBody>
      </p:sp>
      <p:pic>
        <p:nvPicPr>
          <p:cNvPr id="2049" name="Obraz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050" y="5715016"/>
            <a:ext cx="2055498" cy="619126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1"/>
            <a:ext cx="7051930" cy="1369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dirty="0"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2786050" y="5786454"/>
            <a:ext cx="36439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8" name="Obraz 7" descr="logo-ops-kopia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14290"/>
            <a:ext cx="1276350" cy="10922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5678596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Gwiazda 5-ramienna 12"/>
          <p:cNvSpPr/>
          <p:nvPr/>
        </p:nvSpPr>
        <p:spPr>
          <a:xfrm>
            <a:off x="1928794" y="4286256"/>
            <a:ext cx="1285884" cy="1214446"/>
          </a:xfrm>
          <a:prstGeom prst="star5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wiazda 5-ramienna 10"/>
          <p:cNvSpPr/>
          <p:nvPr/>
        </p:nvSpPr>
        <p:spPr>
          <a:xfrm>
            <a:off x="1928794" y="4786322"/>
            <a:ext cx="1285884" cy="1214446"/>
          </a:xfrm>
          <a:prstGeom prst="star5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Gwiazda 5-ramienna 11"/>
          <p:cNvSpPr/>
          <p:nvPr/>
        </p:nvSpPr>
        <p:spPr>
          <a:xfrm>
            <a:off x="3786182" y="4429132"/>
            <a:ext cx="1071570" cy="1143008"/>
          </a:xfrm>
          <a:prstGeom prst="star5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Gwiazda 5-ramienna 12"/>
          <p:cNvSpPr/>
          <p:nvPr/>
        </p:nvSpPr>
        <p:spPr>
          <a:xfrm>
            <a:off x="5357818" y="3786190"/>
            <a:ext cx="1071570" cy="928694"/>
          </a:xfrm>
          <a:prstGeom prst="star5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Gwiazda 5-ramienna 13"/>
          <p:cNvSpPr/>
          <p:nvPr/>
        </p:nvSpPr>
        <p:spPr>
          <a:xfrm>
            <a:off x="6643702" y="2786058"/>
            <a:ext cx="914400" cy="928694"/>
          </a:xfrm>
          <a:prstGeom prst="star5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85720" y="857232"/>
            <a:ext cx="8572560" cy="535785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pl-PL" sz="2800" b="1" dirty="0" smtClean="0">
              <a:solidFill>
                <a:schemeClr val="accent2">
                  <a:lumMod val="75000"/>
                </a:schemeClr>
              </a:solidFill>
              <a:latin typeface="Colonna MT" pitchFamily="82" charset="0"/>
            </a:endParaRPr>
          </a:p>
          <a:p>
            <a:pPr>
              <a:buNone/>
            </a:pPr>
            <a:r>
              <a:rPr lang="pl-PL" sz="22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   </a:t>
            </a:r>
            <a:r>
              <a:rPr lang="pl-PL" sz="26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Projekt  polega  na aktywizacji osób bezrobotnych, pozostaj</a:t>
            </a:r>
            <a:r>
              <a:rPr lang="pl-PL" sz="35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ą</a:t>
            </a:r>
            <a:r>
              <a:rPr lang="pl-PL" sz="26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cych bez zatrudnienia, korzystaj</a:t>
            </a:r>
            <a:r>
              <a:rPr lang="pl-PL" sz="35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ą</a:t>
            </a:r>
            <a:r>
              <a:rPr lang="pl-PL" sz="26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cych ze </a:t>
            </a:r>
            <a:r>
              <a:rPr lang="pl-PL" sz="35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ś</a:t>
            </a:r>
            <a:r>
              <a:rPr lang="pl-PL" sz="26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wiadcze</a:t>
            </a:r>
            <a:r>
              <a:rPr lang="pl-PL" sz="35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ń</a:t>
            </a:r>
            <a:r>
              <a:rPr lang="pl-PL" sz="26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 pomocy społecznej, b</a:t>
            </a:r>
            <a:r>
              <a:rPr lang="pl-PL" sz="35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ę</a:t>
            </a:r>
            <a:r>
              <a:rPr lang="pl-PL" sz="26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d</a:t>
            </a:r>
            <a:r>
              <a:rPr lang="pl-PL" sz="35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ą</a:t>
            </a:r>
            <a:r>
              <a:rPr lang="pl-PL" sz="26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cych w wieku aktywno</a:t>
            </a:r>
            <a:r>
              <a:rPr lang="pl-PL" sz="35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ś</a:t>
            </a:r>
            <a:r>
              <a:rPr lang="pl-PL" sz="26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ci zawodowej</a:t>
            </a:r>
            <a:endParaRPr lang="pl-PL" sz="2600" b="1" dirty="0" smtClean="0">
              <a:latin typeface="Colonna MT" pitchFamily="82" charset="0"/>
            </a:endParaRPr>
          </a:p>
          <a:p>
            <a:pPr>
              <a:buNone/>
            </a:pPr>
            <a:endParaRPr lang="pl-PL" sz="2800" b="1" dirty="0" smtClean="0">
              <a:solidFill>
                <a:srgbClr val="005C2A"/>
              </a:solidFill>
              <a:latin typeface="Colonna MT" pitchFamily="82" charset="0"/>
            </a:endParaRPr>
          </a:p>
          <a:p>
            <a:pPr algn="r">
              <a:buNone/>
            </a:pPr>
            <a:r>
              <a:rPr lang="pl-PL" sz="2600" b="1" dirty="0" smtClean="0">
                <a:solidFill>
                  <a:srgbClr val="7030A0"/>
                </a:solidFill>
                <a:latin typeface="Ravie" pitchFamily="82" charset="0"/>
              </a:rPr>
              <a:t>Program Operacyjny Kapitał Ludzki</a:t>
            </a:r>
          </a:p>
          <a:p>
            <a:pPr algn="r">
              <a:buNone/>
            </a:pPr>
            <a:r>
              <a:rPr lang="pl-PL" sz="2200" b="1" dirty="0" smtClean="0">
                <a:solidFill>
                  <a:srgbClr val="7030A0"/>
                </a:solidFill>
                <a:latin typeface="Ravie" pitchFamily="82" charset="0"/>
              </a:rPr>
              <a:t>Priorytet VII. Promocja Integracji Społecznej</a:t>
            </a:r>
          </a:p>
          <a:p>
            <a:pPr algn="r">
              <a:buNone/>
            </a:pPr>
            <a:r>
              <a:rPr lang="pl-PL" sz="2200" b="1" dirty="0" smtClean="0">
                <a:solidFill>
                  <a:srgbClr val="7030A0"/>
                </a:solidFill>
                <a:latin typeface="Ravie" pitchFamily="82" charset="0"/>
              </a:rPr>
              <a:t>Działanie 7.1. Rozwój i upowszechnianie aktywnej integracji</a:t>
            </a:r>
          </a:p>
          <a:p>
            <a:pPr algn="r">
              <a:buNone/>
            </a:pPr>
            <a:r>
              <a:rPr lang="pl-PL" sz="2200" b="1" dirty="0" err="1" smtClean="0">
                <a:solidFill>
                  <a:srgbClr val="7030A0"/>
                </a:solidFill>
                <a:latin typeface="Ravie" pitchFamily="82" charset="0"/>
              </a:rPr>
              <a:t>Poddziałanie</a:t>
            </a:r>
            <a:r>
              <a:rPr lang="pl-PL" sz="2200" b="1" dirty="0" smtClean="0">
                <a:solidFill>
                  <a:srgbClr val="7030A0"/>
                </a:solidFill>
                <a:latin typeface="Ravie" pitchFamily="82" charset="0"/>
              </a:rPr>
              <a:t> 7.1.1 Rozwój i upowszechnianie aktywnej integracji</a:t>
            </a:r>
          </a:p>
          <a:p>
            <a:pPr algn="r">
              <a:buNone/>
            </a:pPr>
            <a:r>
              <a:rPr lang="pl-PL" sz="2200" b="1" dirty="0" smtClean="0">
                <a:solidFill>
                  <a:srgbClr val="7030A0"/>
                </a:solidFill>
                <a:latin typeface="Ravie" pitchFamily="82" charset="0"/>
              </a:rPr>
              <a:t>przez ośrodki pomocy społecznej </a:t>
            </a:r>
          </a:p>
          <a:p>
            <a:pPr>
              <a:buNone/>
            </a:pPr>
            <a:endParaRPr lang="pl-PL" sz="2800" b="1" dirty="0" smtClean="0">
              <a:solidFill>
                <a:srgbClr val="005C2A"/>
              </a:solidFill>
              <a:latin typeface="Colonna MT" pitchFamily="82" charset="0"/>
            </a:endParaRPr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r>
              <a:rPr lang="pl-PL" sz="1600" dirty="0" smtClean="0"/>
              <a:t>                                                      Ośrodek  Pomocy  Społecznej</a:t>
            </a:r>
            <a:br>
              <a:rPr lang="pl-PL" sz="1600" dirty="0" smtClean="0"/>
            </a:br>
            <a:r>
              <a:rPr lang="pl-PL" sz="1600" dirty="0" smtClean="0"/>
              <a:t>                                                                  w Obrazowie       </a:t>
            </a:r>
            <a:r>
              <a:rPr lang="pl-PL" sz="1600" dirty="0" err="1" smtClean="0">
                <a:solidFill>
                  <a:srgbClr val="00B050"/>
                </a:solidFill>
              </a:rPr>
              <a:t>www.opsobrazow.pl</a:t>
            </a:r>
            <a:endParaRPr lang="pl-PL" sz="1600" dirty="0"/>
          </a:p>
        </p:txBody>
      </p:sp>
      <p:pic>
        <p:nvPicPr>
          <p:cNvPr id="4" name="Obraz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6286520"/>
            <a:ext cx="1581150" cy="571480"/>
          </a:xfrm>
          <a:prstGeom prst="rect">
            <a:avLst/>
          </a:prstGeom>
          <a:noFill/>
        </p:spPr>
      </p:pic>
      <p:sp>
        <p:nvSpPr>
          <p:cNvPr id="7" name="Prostokąt 6"/>
          <p:cNvSpPr/>
          <p:nvPr/>
        </p:nvSpPr>
        <p:spPr>
          <a:xfrm>
            <a:off x="2428860" y="6357958"/>
            <a:ext cx="44291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l-PL" sz="1000" dirty="0" smtClean="0">
                <a:latin typeface="Arial" pitchFamily="34" charset="0"/>
                <a:ea typeface="Times New Roman" pitchFamily="18" charset="0"/>
              </a:rPr>
              <a:t>                                </a:t>
            </a:r>
            <a:r>
              <a:rPr lang="pl-PL" sz="1000" b="1" dirty="0" smtClean="0">
                <a:latin typeface="Arial" pitchFamily="34" charset="0"/>
                <a:ea typeface="Times New Roman" pitchFamily="18" charset="0"/>
              </a:rPr>
              <a:t>Projekt  współfinansowany ze środków</a:t>
            </a:r>
            <a:endParaRPr lang="pl-PL" sz="1000" b="1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b="1" dirty="0" smtClean="0">
                <a:latin typeface="Arial" pitchFamily="34" charset="0"/>
                <a:ea typeface="Times New Roman" pitchFamily="18" charset="0"/>
              </a:rPr>
              <a:t>     Unii Europejskiej w ramach  Europejskiego  Funduszu Społecznego</a:t>
            </a:r>
            <a:endParaRPr lang="pl-PL" sz="1000" b="1" dirty="0"/>
          </a:p>
        </p:txBody>
      </p:sp>
      <p:pic>
        <p:nvPicPr>
          <p:cNvPr id="8" name="Obraz 7" descr="logo-ops-kopia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142852"/>
            <a:ext cx="1276350" cy="1092200"/>
          </a:xfrm>
          <a:prstGeom prst="rect">
            <a:avLst/>
          </a:prstGeom>
          <a:noFill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Gwiazda 5-ramienna 14"/>
          <p:cNvSpPr/>
          <p:nvPr/>
        </p:nvSpPr>
        <p:spPr>
          <a:xfrm>
            <a:off x="7715272" y="1643050"/>
            <a:ext cx="771524" cy="785818"/>
          </a:xfrm>
          <a:prstGeom prst="star5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0800000" scaled="0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wiazda 5-ramienna 13"/>
          <p:cNvSpPr/>
          <p:nvPr/>
        </p:nvSpPr>
        <p:spPr>
          <a:xfrm>
            <a:off x="2357422" y="4857760"/>
            <a:ext cx="1285884" cy="1214446"/>
          </a:xfrm>
          <a:prstGeom prst="star5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Gwiazda 5-ramienna 14"/>
          <p:cNvSpPr/>
          <p:nvPr/>
        </p:nvSpPr>
        <p:spPr>
          <a:xfrm>
            <a:off x="4500562" y="4357694"/>
            <a:ext cx="1071570" cy="1143008"/>
          </a:xfrm>
          <a:prstGeom prst="star5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Gwiazda 5-ramienna 15"/>
          <p:cNvSpPr/>
          <p:nvPr/>
        </p:nvSpPr>
        <p:spPr>
          <a:xfrm>
            <a:off x="5786446" y="3357562"/>
            <a:ext cx="1071570" cy="928694"/>
          </a:xfrm>
          <a:prstGeom prst="star5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Gwiazda 5-ramienna 16"/>
          <p:cNvSpPr/>
          <p:nvPr/>
        </p:nvSpPr>
        <p:spPr>
          <a:xfrm>
            <a:off x="6715140" y="2285992"/>
            <a:ext cx="914400" cy="928694"/>
          </a:xfrm>
          <a:prstGeom prst="star5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4282" y="1571612"/>
            <a:ext cx="8715436" cy="4429156"/>
          </a:xfrm>
          <a:ln w="28575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pl-PL" b="1" dirty="0" smtClean="0">
              <a:solidFill>
                <a:srgbClr val="00B050"/>
              </a:solidFill>
              <a:latin typeface="Ravie" pitchFamily="82" charset="0"/>
            </a:endParaRPr>
          </a:p>
          <a:p>
            <a:pPr>
              <a:buNone/>
            </a:pPr>
            <a:r>
              <a:rPr lang="pl-PL" sz="18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okres realizacji  projektu 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:  </a:t>
            </a:r>
          </a:p>
          <a:p>
            <a:pPr algn="ctr">
              <a:buNone/>
            </a:pPr>
            <a:r>
              <a:rPr lang="pl-PL" sz="4300" b="1" dirty="0" smtClean="0">
                <a:solidFill>
                  <a:srgbClr val="7030A0"/>
                </a:solidFill>
                <a:latin typeface="Forte" pitchFamily="66" charset="0"/>
              </a:rPr>
              <a:t>01.03.2010r.–31.12.2010r.</a:t>
            </a:r>
            <a:r>
              <a:rPr lang="pl-PL" sz="4300" b="1" dirty="0" smtClean="0">
                <a:solidFill>
                  <a:schemeClr val="accent2">
                    <a:lumMod val="75000"/>
                  </a:schemeClr>
                </a:solidFill>
                <a:latin typeface="Forte" pitchFamily="66" charset="0"/>
              </a:rPr>
              <a:t>  </a:t>
            </a:r>
          </a:p>
          <a:p>
            <a:pPr algn="ctr">
              <a:buNone/>
            </a:pP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 </a:t>
            </a:r>
          </a:p>
          <a:p>
            <a:pPr>
              <a:buNone/>
            </a:pP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budżet  projektu </a:t>
            </a: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:   </a:t>
            </a:r>
            <a:r>
              <a:rPr lang="pl-PL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121 339,00 zł.</a:t>
            </a:r>
            <a:endParaRPr lang="pl-PL" sz="4800" b="1" dirty="0" smtClean="0">
              <a:solidFill>
                <a:schemeClr val="accent2">
                  <a:lumMod val="75000"/>
                </a:schemeClr>
              </a:solidFill>
              <a:latin typeface="Forte" pitchFamily="66" charset="0"/>
            </a:endParaRPr>
          </a:p>
          <a:p>
            <a:pPr>
              <a:buFont typeface="Wingdings" pitchFamily="2" charset="2"/>
              <a:buChar char="v"/>
            </a:pPr>
            <a:endParaRPr lang="pl-PL" sz="1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pl-PL" sz="32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ś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rodki Europejskiego Funduszu Społecznego:                       </a:t>
            </a:r>
            <a:r>
              <a:rPr lang="pl-PL" sz="3900" b="1" dirty="0" smtClean="0">
                <a:solidFill>
                  <a:srgbClr val="7030A0"/>
                </a:solidFill>
                <a:latin typeface="Forte" pitchFamily="66" charset="0"/>
              </a:rPr>
              <a:t>108 598,42zł.</a:t>
            </a:r>
          </a:p>
          <a:p>
            <a:pPr>
              <a:buFont typeface="Wingdings" pitchFamily="2" charset="2"/>
              <a:buChar char="v"/>
            </a:pPr>
            <a:r>
              <a:rPr lang="pl-PL" sz="32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ś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rodki  jednostki samorządu terytorialnego: </a:t>
            </a: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                          </a:t>
            </a:r>
            <a:r>
              <a:rPr lang="pl-PL" sz="3900" b="1" dirty="0" smtClean="0">
                <a:solidFill>
                  <a:srgbClr val="7030A0"/>
                </a:solidFill>
                <a:latin typeface="Forte" pitchFamily="66" charset="0"/>
              </a:rPr>
              <a:t>12 740,58zł.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4" name="Obraz 3" descr="logo-ops-kopia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14290"/>
            <a:ext cx="1276350" cy="1092200"/>
          </a:xfrm>
          <a:prstGeom prst="rect">
            <a:avLst/>
          </a:prstGeom>
          <a:noFill/>
        </p:spPr>
      </p:pic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500298" y="6286520"/>
            <a:ext cx="39290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Projekt  współfinansowany ze środków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3786182" y="1785926"/>
            <a:ext cx="535781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pl-PL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Ravie" pitchFamily="82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285720" y="2357430"/>
            <a:ext cx="7143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pl-PL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Gwiazda 5-ramienna 17"/>
          <p:cNvSpPr/>
          <p:nvPr/>
        </p:nvSpPr>
        <p:spPr>
          <a:xfrm>
            <a:off x="7500958" y="1214422"/>
            <a:ext cx="771524" cy="785818"/>
          </a:xfrm>
          <a:prstGeom prst="star5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0800000" scaled="0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wiazda 5-ramienna 16"/>
          <p:cNvSpPr/>
          <p:nvPr/>
        </p:nvSpPr>
        <p:spPr>
          <a:xfrm>
            <a:off x="1000100" y="5214950"/>
            <a:ext cx="642942" cy="571504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Gwiazda 5-ramienna 25"/>
          <p:cNvSpPr/>
          <p:nvPr/>
        </p:nvSpPr>
        <p:spPr>
          <a:xfrm>
            <a:off x="2643174" y="5214950"/>
            <a:ext cx="642942" cy="571504"/>
          </a:xfrm>
          <a:prstGeom prst="star5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Gwiazda 5-ramienna 24"/>
          <p:cNvSpPr/>
          <p:nvPr/>
        </p:nvSpPr>
        <p:spPr>
          <a:xfrm>
            <a:off x="4143372" y="4857760"/>
            <a:ext cx="642942" cy="642942"/>
          </a:xfrm>
          <a:prstGeom prst="star5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Gwiazda 5-ramienna 23"/>
          <p:cNvSpPr/>
          <p:nvPr/>
        </p:nvSpPr>
        <p:spPr>
          <a:xfrm>
            <a:off x="5572132" y="4214818"/>
            <a:ext cx="714380" cy="642942"/>
          </a:xfrm>
          <a:prstGeom prst="star5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Gwiazda 5-ramienna 22"/>
          <p:cNvSpPr/>
          <p:nvPr/>
        </p:nvSpPr>
        <p:spPr>
          <a:xfrm>
            <a:off x="7000892" y="3286124"/>
            <a:ext cx="785818" cy="714380"/>
          </a:xfrm>
          <a:prstGeom prst="star5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</p:spPr>
        <p:txBody>
          <a:bodyPr/>
          <a:lstStyle/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sz="2400" b="1" dirty="0" smtClean="0">
              <a:solidFill>
                <a:schemeClr val="accent4"/>
              </a:solidFill>
            </a:endParaRPr>
          </a:p>
          <a:p>
            <a:pPr>
              <a:buNone/>
            </a:pPr>
            <a:endParaRPr lang="pl-PL" sz="2400" b="1" dirty="0" smtClean="0">
              <a:solidFill>
                <a:schemeClr val="accent4"/>
              </a:solidFill>
            </a:endParaRPr>
          </a:p>
          <a:p>
            <a:pPr>
              <a:buNone/>
            </a:pPr>
            <a:endParaRPr lang="pl-PL" sz="24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pl-PL" sz="24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pl-PL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Ravie" pitchFamily="82" charset="0"/>
              </a:rPr>
              <a:t>Zadanie 1 :   </a:t>
            </a:r>
            <a:r>
              <a:rPr lang="pl-PL" sz="2400" b="1" dirty="0" smtClean="0">
                <a:solidFill>
                  <a:schemeClr val="accent6">
                    <a:lumMod val="75000"/>
                  </a:schemeClr>
                </a:solidFill>
                <a:latin typeface="Ravie" pitchFamily="82" charset="0"/>
              </a:rPr>
              <a:t>Aktywna  integracja</a:t>
            </a:r>
          </a:p>
          <a:p>
            <a:pPr>
              <a:buNone/>
            </a:pPr>
            <a:r>
              <a:rPr lang="pl-PL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Ravie" pitchFamily="82" charset="0"/>
              </a:rPr>
              <a:t>Zadanie 2 :   </a:t>
            </a:r>
            <a:r>
              <a:rPr lang="pl-PL" sz="2400" b="1" dirty="0" smtClean="0">
                <a:solidFill>
                  <a:schemeClr val="accent6">
                    <a:lumMod val="75000"/>
                  </a:schemeClr>
                </a:solidFill>
                <a:latin typeface="Ravie" pitchFamily="82" charset="0"/>
              </a:rPr>
              <a:t>Praca  socjalna</a:t>
            </a:r>
          </a:p>
          <a:p>
            <a:pPr>
              <a:buNone/>
            </a:pPr>
            <a:r>
              <a:rPr lang="pl-PL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Ravie" pitchFamily="82" charset="0"/>
              </a:rPr>
              <a:t>Zadanie 3 :   </a:t>
            </a:r>
            <a:r>
              <a:rPr lang="pl-PL" sz="2400" b="1" dirty="0" smtClean="0">
                <a:solidFill>
                  <a:schemeClr val="accent6">
                    <a:lumMod val="75000"/>
                  </a:schemeClr>
                </a:solidFill>
                <a:latin typeface="Ravie" pitchFamily="82" charset="0"/>
              </a:rPr>
              <a:t>Zasiłki  i  pomoc  w    </a:t>
            </a:r>
          </a:p>
          <a:p>
            <a:pPr>
              <a:buNone/>
            </a:pPr>
            <a:r>
              <a:rPr lang="pl-PL" sz="2400" b="1" dirty="0" smtClean="0">
                <a:solidFill>
                  <a:schemeClr val="accent6">
                    <a:lumMod val="75000"/>
                  </a:schemeClr>
                </a:solidFill>
                <a:latin typeface="Ravie" pitchFamily="82" charset="0"/>
              </a:rPr>
              <a:t>                      naturze</a:t>
            </a:r>
          </a:p>
          <a:p>
            <a:pPr>
              <a:buNone/>
            </a:pPr>
            <a:r>
              <a:rPr lang="pl-PL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Ravie" pitchFamily="82" charset="0"/>
              </a:rPr>
              <a:t>Zadanie 4 :   </a:t>
            </a:r>
            <a:r>
              <a:rPr lang="pl-PL" sz="2400" b="1" dirty="0" smtClean="0">
                <a:solidFill>
                  <a:schemeClr val="accent6">
                    <a:lumMod val="75000"/>
                  </a:schemeClr>
                </a:solidFill>
                <a:latin typeface="Ravie" pitchFamily="82" charset="0"/>
              </a:rPr>
              <a:t>Zarz</a:t>
            </a:r>
            <a:r>
              <a:rPr lang="pl-PL" sz="3200" b="1" dirty="0" smtClean="0">
                <a:solidFill>
                  <a:schemeClr val="accent6">
                    <a:lumMod val="75000"/>
                  </a:schemeClr>
                </a:solidFill>
                <a:latin typeface="Ravie" pitchFamily="82" charset="0"/>
              </a:rPr>
              <a:t>ą</a:t>
            </a:r>
            <a:r>
              <a:rPr lang="pl-PL" sz="2400" b="1" dirty="0" smtClean="0">
                <a:solidFill>
                  <a:schemeClr val="accent6">
                    <a:lumMod val="75000"/>
                  </a:schemeClr>
                </a:solidFill>
                <a:latin typeface="Ravie" pitchFamily="82" charset="0"/>
              </a:rPr>
              <a:t>dzanie  projektem</a:t>
            </a:r>
          </a:p>
          <a:p>
            <a:pPr>
              <a:buNone/>
            </a:pPr>
            <a:r>
              <a:rPr lang="pl-PL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Ravie" pitchFamily="82" charset="0"/>
              </a:rPr>
              <a:t>Zadanie 5 :   </a:t>
            </a:r>
            <a:r>
              <a:rPr lang="pl-PL" sz="2400" b="1" dirty="0" smtClean="0">
                <a:solidFill>
                  <a:schemeClr val="accent6">
                    <a:lumMod val="75000"/>
                  </a:schemeClr>
                </a:solidFill>
                <a:latin typeface="Ravie" pitchFamily="82" charset="0"/>
              </a:rPr>
              <a:t>Promocja  projektu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4" name="Obraz 3" descr="logo-ops-kopia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14290"/>
            <a:ext cx="1276350" cy="1092200"/>
          </a:xfrm>
          <a:prstGeom prst="rect">
            <a:avLst/>
          </a:prstGeom>
          <a:noFill/>
        </p:spPr>
      </p:pic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643174" y="6286520"/>
            <a:ext cx="37147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2071670" y="1785926"/>
            <a:ext cx="5500726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Ravie" pitchFamily="82" charset="0"/>
              </a:rPr>
              <a:t>ZADANIA  REALIZOWANE  W  RAMACH  PROJEKTU:</a:t>
            </a:r>
            <a:endParaRPr lang="pl-PL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10" name="Gwiazda 5-ramienna 9"/>
          <p:cNvSpPr/>
          <p:nvPr/>
        </p:nvSpPr>
        <p:spPr>
          <a:xfrm>
            <a:off x="8215338" y="1000108"/>
            <a:ext cx="928662" cy="857256"/>
          </a:xfrm>
          <a:prstGeom prst="star5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Gwiazda 5-ramienna 11"/>
          <p:cNvSpPr/>
          <p:nvPr/>
        </p:nvSpPr>
        <p:spPr>
          <a:xfrm>
            <a:off x="7715272" y="2143116"/>
            <a:ext cx="857256" cy="78581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4282" y="1481328"/>
            <a:ext cx="8472518" cy="4448002"/>
          </a:xfrm>
          <a:ln w="28575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>
              <a:buNone/>
            </a:pPr>
            <a:endParaRPr lang="pl-PL" sz="2800" dirty="0" smtClean="0">
              <a:solidFill>
                <a:srgbClr val="FF0000"/>
              </a:solidFill>
              <a:latin typeface="Ravie" pitchFamily="82" charset="0"/>
            </a:endParaRPr>
          </a:p>
          <a:p>
            <a:pPr>
              <a:buNone/>
            </a:pPr>
            <a:r>
              <a:rPr lang="pl-PL" sz="2800" dirty="0" smtClean="0">
                <a:solidFill>
                  <a:srgbClr val="FF0000"/>
                </a:solidFill>
                <a:latin typeface="Ravie" pitchFamily="82" charset="0"/>
              </a:rPr>
              <a:t>AKTYWNA   INTEGRACJA</a:t>
            </a:r>
          </a:p>
          <a:p>
            <a:pPr>
              <a:buNone/>
            </a:pPr>
            <a:endParaRPr lang="pl-PL" sz="2800" dirty="0" smtClean="0">
              <a:solidFill>
                <a:srgbClr val="FF0000"/>
              </a:solidFill>
              <a:latin typeface="Ravie" pitchFamily="82" charset="0"/>
            </a:endParaRPr>
          </a:p>
          <a:p>
            <a:pPr>
              <a:buNone/>
            </a:pPr>
            <a:r>
              <a:rPr lang="pl-PL" dirty="0" smtClean="0"/>
              <a:t>         </a:t>
            </a:r>
            <a:r>
              <a:rPr lang="pl-PL" sz="2400" dirty="0" smtClean="0">
                <a:latin typeface="Ravie" pitchFamily="82" charset="0"/>
              </a:rPr>
              <a:t>Realizowana b</a:t>
            </a:r>
            <a:r>
              <a:rPr lang="pl-PL" sz="2400" b="1" dirty="0" smtClean="0">
                <a:latin typeface="Arial Rounded MT Bold" pitchFamily="34" charset="0"/>
              </a:rPr>
              <a:t>ę</a:t>
            </a:r>
            <a:r>
              <a:rPr lang="pl-PL" sz="2400" dirty="0" smtClean="0">
                <a:latin typeface="Ravie" pitchFamily="82" charset="0"/>
              </a:rPr>
              <a:t>dzie poprzez zawarcie i prowadzenie 9 </a:t>
            </a:r>
            <a:r>
              <a:rPr lang="pl-PL" sz="2400" dirty="0" smtClean="0">
                <a:solidFill>
                  <a:schemeClr val="accent2">
                    <a:lumMod val="75000"/>
                  </a:schemeClr>
                </a:solidFill>
                <a:latin typeface="Ravie" pitchFamily="82" charset="0"/>
              </a:rPr>
              <a:t>kontraktów socjalnych</a:t>
            </a:r>
            <a:r>
              <a:rPr lang="pl-PL" sz="2400" dirty="0" smtClean="0">
                <a:latin typeface="Ravie" pitchFamily="82" charset="0"/>
              </a:rPr>
              <a:t> z uczestnikami projektu</a:t>
            </a:r>
          </a:p>
          <a:p>
            <a:pPr>
              <a:buNone/>
            </a:pPr>
            <a:r>
              <a:rPr lang="pl-PL" sz="2400" dirty="0" smtClean="0">
                <a:latin typeface="Ravie" pitchFamily="82" charset="0"/>
              </a:rPr>
              <a:t>  5 kobiet  i  4 m</a:t>
            </a:r>
            <a:r>
              <a:rPr lang="pl-PL" sz="2800" b="1" dirty="0" smtClean="0">
                <a:latin typeface="Ravie" pitchFamily="82" charset="0"/>
              </a:rPr>
              <a:t>ęż</a:t>
            </a:r>
            <a:r>
              <a:rPr lang="pl-PL" sz="2400" dirty="0" smtClean="0">
                <a:latin typeface="Ravie" pitchFamily="82" charset="0"/>
              </a:rPr>
              <a:t>czyzn. </a:t>
            </a:r>
          </a:p>
          <a:p>
            <a:pPr>
              <a:buNone/>
            </a:pPr>
            <a:endParaRPr lang="pl-PL" sz="2400" dirty="0" smtClean="0">
              <a:latin typeface="Ravie" pitchFamily="82" charset="0"/>
            </a:endParaRPr>
          </a:p>
          <a:p>
            <a:pPr>
              <a:buNone/>
            </a:pPr>
            <a:endParaRPr lang="pl-PL" sz="2400" dirty="0" smtClean="0">
              <a:latin typeface="Ravie" pitchFamily="82" charset="0"/>
            </a:endParaRPr>
          </a:p>
          <a:p>
            <a:pPr>
              <a:buNone/>
            </a:pPr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571736" y="6286520"/>
            <a:ext cx="385765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1" name="Obraz 10" descr="logo-ops-kopia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14290"/>
            <a:ext cx="1276350" cy="1092200"/>
          </a:xfrm>
          <a:prstGeom prst="rect">
            <a:avLst/>
          </a:prstGeom>
          <a:noFill/>
        </p:spPr>
      </p:pic>
      <p:sp>
        <p:nvSpPr>
          <p:cNvPr id="10" name="Gwiazda 5-ramienna 9"/>
          <p:cNvSpPr/>
          <p:nvPr/>
        </p:nvSpPr>
        <p:spPr>
          <a:xfrm>
            <a:off x="1214414" y="5000636"/>
            <a:ext cx="45719" cy="45719"/>
          </a:xfrm>
          <a:prstGeom prst="star5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" name="Gwiazda 5-ramienna 11"/>
          <p:cNvSpPr/>
          <p:nvPr/>
        </p:nvSpPr>
        <p:spPr>
          <a:xfrm>
            <a:off x="2000232" y="5072074"/>
            <a:ext cx="571504" cy="42862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Gwiazda 5-ramienna 12"/>
          <p:cNvSpPr/>
          <p:nvPr/>
        </p:nvSpPr>
        <p:spPr>
          <a:xfrm>
            <a:off x="857224" y="4572008"/>
            <a:ext cx="500066" cy="42862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Gwiazda 5-ramienna 13"/>
          <p:cNvSpPr/>
          <p:nvPr/>
        </p:nvSpPr>
        <p:spPr>
          <a:xfrm>
            <a:off x="6215074" y="4143380"/>
            <a:ext cx="500066" cy="42862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Gwiazda 5-ramienna 14"/>
          <p:cNvSpPr/>
          <p:nvPr/>
        </p:nvSpPr>
        <p:spPr>
          <a:xfrm>
            <a:off x="5500694" y="4857760"/>
            <a:ext cx="500066" cy="42862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Gwiazda 5-ramienna 15"/>
          <p:cNvSpPr/>
          <p:nvPr/>
        </p:nvSpPr>
        <p:spPr>
          <a:xfrm>
            <a:off x="4500562" y="5286388"/>
            <a:ext cx="500066" cy="42862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Gwiazda 5-ramienna 16"/>
          <p:cNvSpPr/>
          <p:nvPr/>
        </p:nvSpPr>
        <p:spPr>
          <a:xfrm>
            <a:off x="3143240" y="5429264"/>
            <a:ext cx="500066" cy="42862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wiazda 5-ramienna 10"/>
          <p:cNvSpPr/>
          <p:nvPr/>
        </p:nvSpPr>
        <p:spPr>
          <a:xfrm>
            <a:off x="2571736" y="1857364"/>
            <a:ext cx="1143008" cy="114300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Gwiazda 5-ramienna 12"/>
          <p:cNvSpPr/>
          <p:nvPr/>
        </p:nvSpPr>
        <p:spPr>
          <a:xfrm>
            <a:off x="4000496" y="2786058"/>
            <a:ext cx="1285884" cy="107157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Gwiazda 5-ramienna 13"/>
          <p:cNvSpPr/>
          <p:nvPr/>
        </p:nvSpPr>
        <p:spPr>
          <a:xfrm>
            <a:off x="5857884" y="3429000"/>
            <a:ext cx="1500198" cy="1285884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Gwiazda 5-ramienna 14"/>
          <p:cNvSpPr/>
          <p:nvPr/>
        </p:nvSpPr>
        <p:spPr>
          <a:xfrm>
            <a:off x="7643834" y="3714752"/>
            <a:ext cx="1500166" cy="1285884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Gwiazda 5-ramienna 8"/>
          <p:cNvSpPr/>
          <p:nvPr/>
        </p:nvSpPr>
        <p:spPr>
          <a:xfrm>
            <a:off x="1714480" y="928670"/>
            <a:ext cx="914400" cy="928694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4" name="Obraz 3" descr="logo-ops-kopia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285728"/>
            <a:ext cx="1276350" cy="1092200"/>
          </a:xfrm>
          <a:prstGeom prst="rect">
            <a:avLst/>
          </a:prstGeom>
          <a:noFill/>
        </p:spPr>
      </p:pic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6433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4282" y="1481328"/>
            <a:ext cx="8715436" cy="5376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800" b="1" dirty="0" smtClean="0">
                <a:latin typeface="Ravie" pitchFamily="82" charset="0"/>
              </a:rPr>
              <a:t>  </a:t>
            </a:r>
            <a:r>
              <a:rPr lang="pl-PL" sz="2400" b="1" dirty="0" smtClean="0">
                <a:solidFill>
                  <a:srgbClr val="FF0000"/>
                </a:solidFill>
                <a:latin typeface="Ravie" pitchFamily="82" charset="0"/>
              </a:rPr>
              <a:t>Kontrakt  socjalny  </a:t>
            </a:r>
            <a:r>
              <a:rPr lang="pl-PL" sz="2400" b="1" dirty="0" smtClean="0">
                <a:latin typeface="Ravie" pitchFamily="82" charset="0"/>
              </a:rPr>
              <a:t>- jest pisemn</a:t>
            </a:r>
            <a:r>
              <a:rPr lang="pl-PL" sz="2800" b="1" i="1" dirty="0" smtClean="0">
                <a:latin typeface="Ravie" pitchFamily="82" charset="0"/>
              </a:rPr>
              <a:t>ą</a:t>
            </a:r>
            <a:r>
              <a:rPr lang="pl-PL" sz="2400" b="1" dirty="0" smtClean="0">
                <a:latin typeface="Ravie" pitchFamily="82" charset="0"/>
              </a:rPr>
              <a:t> umow</a:t>
            </a:r>
            <a:r>
              <a:rPr lang="pl-PL" sz="2800" b="1" i="1" dirty="0" smtClean="0">
                <a:latin typeface="Ravie" pitchFamily="82" charset="0"/>
              </a:rPr>
              <a:t>ą</a:t>
            </a:r>
            <a:r>
              <a:rPr lang="pl-PL" sz="2400" b="1" dirty="0" smtClean="0">
                <a:latin typeface="Ravie" pitchFamily="82" charset="0"/>
              </a:rPr>
              <a:t> pomi</a:t>
            </a:r>
            <a:r>
              <a:rPr lang="pl-PL" sz="2800" b="1" i="1" dirty="0" smtClean="0">
                <a:latin typeface="Ravie" pitchFamily="82" charset="0"/>
              </a:rPr>
              <a:t>ę</a:t>
            </a:r>
            <a:r>
              <a:rPr lang="pl-PL" sz="2400" b="1" dirty="0" smtClean="0">
                <a:latin typeface="Ravie" pitchFamily="82" charset="0"/>
              </a:rPr>
              <a:t>dzy osob</a:t>
            </a:r>
            <a:r>
              <a:rPr lang="pl-PL" sz="2800" b="1" i="1" dirty="0" smtClean="0">
                <a:latin typeface="Ravie" pitchFamily="82" charset="0"/>
              </a:rPr>
              <a:t>ą</a:t>
            </a:r>
            <a:r>
              <a:rPr lang="pl-PL" sz="2400" b="1" dirty="0" smtClean="0">
                <a:latin typeface="Ravie" pitchFamily="82" charset="0"/>
              </a:rPr>
              <a:t>  korzystaj</a:t>
            </a:r>
            <a:r>
              <a:rPr lang="pl-PL" sz="2800" b="1" i="1" dirty="0" smtClean="0">
                <a:latin typeface="Ravie" pitchFamily="82" charset="0"/>
              </a:rPr>
              <a:t>ą</a:t>
            </a:r>
            <a:r>
              <a:rPr lang="pl-PL" sz="2400" b="1" dirty="0" smtClean="0">
                <a:latin typeface="Ravie" pitchFamily="82" charset="0"/>
              </a:rPr>
              <a:t>c</a:t>
            </a:r>
            <a:r>
              <a:rPr lang="pl-PL" sz="2800" b="1" i="1" dirty="0" smtClean="0">
                <a:latin typeface="Ravie" pitchFamily="82" charset="0"/>
              </a:rPr>
              <a:t>ą</a:t>
            </a:r>
            <a:r>
              <a:rPr lang="pl-PL" sz="2400" b="1" i="1" dirty="0" smtClean="0">
                <a:latin typeface="Ravie" pitchFamily="82" charset="0"/>
              </a:rPr>
              <a:t> ze </a:t>
            </a:r>
            <a:r>
              <a:rPr lang="pl-PL" sz="2800" b="1" i="1" dirty="0" smtClean="0">
                <a:latin typeface="Ravie" pitchFamily="82" charset="0"/>
              </a:rPr>
              <a:t>ś</a:t>
            </a:r>
            <a:r>
              <a:rPr lang="pl-PL" sz="2400" b="1" i="1" dirty="0" smtClean="0">
                <a:latin typeface="Ravie" pitchFamily="82" charset="0"/>
              </a:rPr>
              <a:t>wiadcze</a:t>
            </a:r>
            <a:r>
              <a:rPr lang="pl-PL" sz="2800" b="1" i="1" dirty="0" smtClean="0">
                <a:latin typeface="Ravie" pitchFamily="82" charset="0"/>
              </a:rPr>
              <a:t>ń </a:t>
            </a:r>
            <a:r>
              <a:rPr lang="pl-PL" sz="2400" b="1" dirty="0" smtClean="0">
                <a:latin typeface="Ravie" pitchFamily="82" charset="0"/>
              </a:rPr>
              <a:t>pomocy społecznej a pracownikiem socjalnym, maj</a:t>
            </a:r>
            <a:r>
              <a:rPr lang="pl-PL" sz="2800" b="1" i="1" dirty="0" smtClean="0">
                <a:latin typeface="Ravie" pitchFamily="82" charset="0"/>
              </a:rPr>
              <a:t>ą</a:t>
            </a:r>
            <a:r>
              <a:rPr lang="pl-PL" sz="2400" b="1" dirty="0" smtClean="0">
                <a:latin typeface="Ravie" pitchFamily="82" charset="0"/>
              </a:rPr>
              <a:t>c</a:t>
            </a:r>
            <a:r>
              <a:rPr lang="pl-PL" sz="2800" b="1" i="1" dirty="0" smtClean="0">
                <a:latin typeface="Ravie" pitchFamily="82" charset="0"/>
              </a:rPr>
              <a:t>ą</a:t>
            </a:r>
            <a:r>
              <a:rPr lang="pl-PL" sz="2400" b="1" dirty="0" smtClean="0">
                <a:latin typeface="Ravie" pitchFamily="82" charset="0"/>
              </a:rPr>
              <a:t> na celu okre</a:t>
            </a:r>
            <a:r>
              <a:rPr lang="pl-PL" sz="2800" b="1" i="1" dirty="0" smtClean="0">
                <a:latin typeface="Ravie" pitchFamily="82" charset="0"/>
              </a:rPr>
              <a:t>ś</a:t>
            </a:r>
            <a:r>
              <a:rPr lang="pl-PL" sz="2400" b="1" dirty="0" smtClean="0">
                <a:latin typeface="Ravie" pitchFamily="82" charset="0"/>
              </a:rPr>
              <a:t>lenie sposobu współdziałania w rozwi</a:t>
            </a:r>
            <a:r>
              <a:rPr lang="pl-PL" sz="2800" b="1" i="1" dirty="0" smtClean="0">
                <a:latin typeface="Ravie" pitchFamily="82" charset="0"/>
              </a:rPr>
              <a:t>ą</a:t>
            </a:r>
            <a:r>
              <a:rPr lang="pl-PL" sz="2400" b="1" dirty="0" smtClean="0">
                <a:latin typeface="Ravie" pitchFamily="82" charset="0"/>
              </a:rPr>
              <a:t>zywaniu problemów osoby znajduj</a:t>
            </a:r>
            <a:r>
              <a:rPr lang="pl-PL" sz="2800" b="1" i="1" dirty="0" smtClean="0">
                <a:latin typeface="Ravie" pitchFamily="82" charset="0"/>
              </a:rPr>
              <a:t>ą</a:t>
            </a:r>
            <a:r>
              <a:rPr lang="pl-PL" sz="2400" b="1" dirty="0" smtClean="0">
                <a:latin typeface="Ravie" pitchFamily="82" charset="0"/>
              </a:rPr>
              <a:t>cej si</a:t>
            </a:r>
            <a:r>
              <a:rPr lang="pl-PL" sz="2800" b="1" i="1" dirty="0" smtClean="0">
                <a:latin typeface="Ravie" pitchFamily="82" charset="0"/>
              </a:rPr>
              <a:t>ę</a:t>
            </a:r>
            <a:r>
              <a:rPr lang="pl-PL" sz="2400" b="1" dirty="0" smtClean="0">
                <a:latin typeface="Ravie" pitchFamily="82" charset="0"/>
              </a:rPr>
              <a:t> w trudnej sytuacji </a:t>
            </a:r>
            <a:r>
              <a:rPr lang="pl-PL" sz="2800" b="1" i="1" dirty="0" smtClean="0">
                <a:latin typeface="Ravie" pitchFamily="82" charset="0"/>
              </a:rPr>
              <a:t>ż</a:t>
            </a:r>
            <a:r>
              <a:rPr lang="pl-PL" sz="2400" b="1" dirty="0" smtClean="0">
                <a:latin typeface="Ravie" pitchFamily="82" charset="0"/>
              </a:rPr>
              <a:t>yciowej , umo</a:t>
            </a:r>
            <a:r>
              <a:rPr lang="pl-PL" sz="2800" b="1" i="1" dirty="0" smtClean="0">
                <a:latin typeface="Ravie" pitchFamily="82" charset="0"/>
              </a:rPr>
              <a:t>ż</a:t>
            </a:r>
            <a:r>
              <a:rPr lang="pl-PL" sz="2400" b="1" dirty="0" smtClean="0">
                <a:latin typeface="Ravie" pitchFamily="82" charset="0"/>
              </a:rPr>
              <a:t>liwienia aktywizacji społeczno zawodowej oraz przeciwdziałania wykluczeniu społecznemu. </a:t>
            </a:r>
            <a:endParaRPr lang="pl-PL" sz="2400" b="1" i="1" dirty="0" smtClean="0">
              <a:latin typeface="Ravie" pitchFamily="82" charset="0"/>
            </a:endParaRPr>
          </a:p>
          <a:p>
            <a:endParaRPr lang="pl-PL" sz="2600" dirty="0" smtClean="0"/>
          </a:p>
          <a:p>
            <a:endParaRPr lang="pl-PL" sz="2600" dirty="0" smtClean="0"/>
          </a:p>
          <a:p>
            <a:endParaRPr lang="pl-PL" sz="2600" dirty="0" smtClean="0"/>
          </a:p>
          <a:p>
            <a:endParaRPr lang="pl-PL" sz="2600" dirty="0" smtClean="0"/>
          </a:p>
          <a:p>
            <a:endParaRPr lang="pl-PL" sz="2600" dirty="0" smtClean="0"/>
          </a:p>
          <a:p>
            <a:endParaRPr lang="pl-PL" sz="2600" dirty="0" smtClean="0"/>
          </a:p>
          <a:p>
            <a:endParaRPr lang="pl-PL" sz="2600" dirty="0" smtClean="0"/>
          </a:p>
          <a:p>
            <a:endParaRPr lang="pl-PL" sz="2600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4282" y="1481328"/>
            <a:ext cx="8715436" cy="5376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400" b="1" dirty="0" smtClean="0">
                <a:latin typeface="Ravie" pitchFamily="82" charset="0"/>
              </a:rPr>
              <a:t>  </a:t>
            </a:r>
            <a:endParaRPr lang="pl-PL" sz="2800" b="1" dirty="0" smtClean="0">
              <a:latin typeface="Ravie" pitchFamily="82" charset="0"/>
            </a:endParaRPr>
          </a:p>
          <a:p>
            <a:pPr>
              <a:buNone/>
            </a:pPr>
            <a:r>
              <a:rPr lang="pl-PL" sz="2800" b="1" dirty="0" smtClean="0">
                <a:latin typeface="Ravie" pitchFamily="82" charset="0"/>
              </a:rPr>
              <a:t>  </a:t>
            </a:r>
            <a:r>
              <a:rPr lang="pl-PL" sz="2400" b="1" dirty="0" smtClean="0">
                <a:latin typeface="Ravie" pitchFamily="82" charset="0"/>
              </a:rPr>
              <a:t>Podstaw</a:t>
            </a:r>
            <a:r>
              <a:rPr lang="pl-PL" sz="2800" b="1" i="1" dirty="0" smtClean="0">
                <a:latin typeface="Ravie" pitchFamily="82" charset="0"/>
              </a:rPr>
              <a:t>ą</a:t>
            </a:r>
            <a:r>
              <a:rPr lang="pl-PL" sz="2400" b="1" dirty="0" smtClean="0">
                <a:latin typeface="Ravie" pitchFamily="82" charset="0"/>
              </a:rPr>
              <a:t> prawn</a:t>
            </a:r>
            <a:r>
              <a:rPr lang="pl-PL" sz="2800" b="1" i="1" dirty="0" smtClean="0">
                <a:latin typeface="Ravie" pitchFamily="82" charset="0"/>
              </a:rPr>
              <a:t>ą</a:t>
            </a:r>
            <a:r>
              <a:rPr lang="pl-PL" sz="2400" b="1" dirty="0" smtClean="0">
                <a:latin typeface="Ravie" pitchFamily="82" charset="0"/>
              </a:rPr>
              <a:t> realizacji kontraktu socjalnego jest art. 108 ustawy z dnia 12 marca 2004r. O pomocy społecznej.</a:t>
            </a:r>
          </a:p>
          <a:p>
            <a:pPr>
              <a:buNone/>
            </a:pPr>
            <a:r>
              <a:rPr lang="pl-PL" sz="2800" b="1" dirty="0" smtClean="0">
                <a:latin typeface="Ravie" pitchFamily="82" charset="0"/>
              </a:rPr>
              <a:t>  </a:t>
            </a:r>
          </a:p>
          <a:p>
            <a:pPr>
              <a:buNone/>
            </a:pPr>
            <a:r>
              <a:rPr lang="pl-PL" sz="2400" b="1" dirty="0" smtClean="0">
                <a:latin typeface="Ravie" pitchFamily="82" charset="0"/>
              </a:rPr>
              <a:t>  Kontrakt  socjalny  -  przewiduje wzajemne  zobowi</a:t>
            </a:r>
            <a:r>
              <a:rPr lang="pl-PL" sz="2800" b="1" i="1" dirty="0" smtClean="0">
                <a:latin typeface="Ravie" pitchFamily="82" charset="0"/>
              </a:rPr>
              <a:t>ą</a:t>
            </a:r>
            <a:r>
              <a:rPr lang="pl-PL" sz="2400" b="1" dirty="0" smtClean="0">
                <a:latin typeface="Ravie" pitchFamily="82" charset="0"/>
              </a:rPr>
              <a:t>zania  stron poprzedzone  wnikliw</a:t>
            </a:r>
            <a:r>
              <a:rPr lang="pl-PL" sz="2800" b="1" i="1" dirty="0" smtClean="0">
                <a:latin typeface="Ravie" pitchFamily="82" charset="0"/>
              </a:rPr>
              <a:t>ą </a:t>
            </a:r>
            <a:r>
              <a:rPr lang="pl-PL" sz="2400" b="1" dirty="0" smtClean="0">
                <a:latin typeface="Ravie" pitchFamily="82" charset="0"/>
              </a:rPr>
              <a:t> diagnoz</a:t>
            </a:r>
            <a:r>
              <a:rPr lang="pl-PL" sz="2800" b="1" i="1" dirty="0" smtClean="0">
                <a:latin typeface="Ravie" pitchFamily="82" charset="0"/>
              </a:rPr>
              <a:t>ą</a:t>
            </a:r>
            <a:r>
              <a:rPr lang="pl-PL" sz="2400" b="1" dirty="0" smtClean="0">
                <a:latin typeface="Ravie" pitchFamily="82" charset="0"/>
              </a:rPr>
              <a:t> </a:t>
            </a:r>
            <a:r>
              <a:rPr lang="pl-PL" sz="2800" b="1" i="1" dirty="0" smtClean="0">
                <a:latin typeface="Ravie" pitchFamily="82" charset="0"/>
              </a:rPr>
              <a:t>ś</a:t>
            </a:r>
            <a:r>
              <a:rPr lang="pl-PL" sz="2400" b="1" dirty="0" smtClean="0">
                <a:latin typeface="Ravie" pitchFamily="82" charset="0"/>
              </a:rPr>
              <a:t>rodowiska.</a:t>
            </a:r>
            <a:endParaRPr lang="pl-PL" sz="2400" dirty="0"/>
          </a:p>
        </p:txBody>
      </p:sp>
      <p:sp>
        <p:nvSpPr>
          <p:cNvPr id="9" name="Gwiazda 5-ramienna 8"/>
          <p:cNvSpPr/>
          <p:nvPr/>
        </p:nvSpPr>
        <p:spPr>
          <a:xfrm>
            <a:off x="8143900" y="3071810"/>
            <a:ext cx="771524" cy="785818"/>
          </a:xfrm>
          <a:prstGeom prst="star5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0800000" scaled="0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4" name="Obraz 3" descr="logo-ops-kopia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285728"/>
            <a:ext cx="1276350" cy="1092200"/>
          </a:xfrm>
          <a:prstGeom prst="rect">
            <a:avLst/>
          </a:prstGeom>
          <a:noFill/>
        </p:spPr>
      </p:pic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6433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Gwiazda 5-ramienna 10"/>
          <p:cNvSpPr/>
          <p:nvPr/>
        </p:nvSpPr>
        <p:spPr>
          <a:xfrm>
            <a:off x="7358082" y="4071942"/>
            <a:ext cx="914400" cy="928694"/>
          </a:xfrm>
          <a:prstGeom prst="star5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Gwiazda 5-ramienna 11"/>
          <p:cNvSpPr/>
          <p:nvPr/>
        </p:nvSpPr>
        <p:spPr>
          <a:xfrm>
            <a:off x="6072198" y="4786322"/>
            <a:ext cx="1071570" cy="928694"/>
          </a:xfrm>
          <a:prstGeom prst="star5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Gwiazda 5-ramienna 12"/>
          <p:cNvSpPr/>
          <p:nvPr/>
        </p:nvSpPr>
        <p:spPr>
          <a:xfrm>
            <a:off x="4786314" y="4929198"/>
            <a:ext cx="1071570" cy="1143008"/>
          </a:xfrm>
          <a:prstGeom prst="star5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Gwiazda 5-ramienna 13"/>
          <p:cNvSpPr/>
          <p:nvPr/>
        </p:nvSpPr>
        <p:spPr>
          <a:xfrm>
            <a:off x="3071802" y="4929198"/>
            <a:ext cx="1285884" cy="1214446"/>
          </a:xfrm>
          <a:prstGeom prst="star5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wiazda 5-ramienna 14"/>
          <p:cNvSpPr/>
          <p:nvPr/>
        </p:nvSpPr>
        <p:spPr>
          <a:xfrm>
            <a:off x="8286776" y="2214554"/>
            <a:ext cx="771524" cy="785818"/>
          </a:xfrm>
          <a:prstGeom prst="star5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0800000" scaled="0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Gwiazda 5-ramienna 13"/>
          <p:cNvSpPr/>
          <p:nvPr/>
        </p:nvSpPr>
        <p:spPr>
          <a:xfrm>
            <a:off x="7358082" y="3071810"/>
            <a:ext cx="914400" cy="928694"/>
          </a:xfrm>
          <a:prstGeom prst="star5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Gwiazda 5-ramienna 12"/>
          <p:cNvSpPr/>
          <p:nvPr/>
        </p:nvSpPr>
        <p:spPr>
          <a:xfrm>
            <a:off x="6429388" y="3929066"/>
            <a:ext cx="1071570" cy="928694"/>
          </a:xfrm>
          <a:prstGeom prst="star5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Gwiazda 5-ramienna 11"/>
          <p:cNvSpPr/>
          <p:nvPr/>
        </p:nvSpPr>
        <p:spPr>
          <a:xfrm>
            <a:off x="5000628" y="4643446"/>
            <a:ext cx="1071570" cy="1071570"/>
          </a:xfrm>
          <a:prstGeom prst="star5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4282" y="1714488"/>
            <a:ext cx="8715436" cy="51435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400" b="1" dirty="0" smtClean="0">
                <a:latin typeface="Ravie" pitchFamily="82" charset="0"/>
              </a:rPr>
              <a:t>  </a:t>
            </a:r>
            <a:endParaRPr lang="pl-PL" sz="2800" b="1" dirty="0" smtClean="0">
              <a:latin typeface="Ravie" pitchFamily="82" charset="0"/>
            </a:endParaRPr>
          </a:p>
          <a:p>
            <a:pPr>
              <a:buNone/>
            </a:pPr>
            <a:r>
              <a:rPr lang="pl-PL" sz="2800" b="1" dirty="0" smtClean="0">
                <a:latin typeface="Ravie" pitchFamily="82" charset="0"/>
              </a:rPr>
              <a:t> </a:t>
            </a:r>
            <a:r>
              <a:rPr lang="pl-PL" sz="2800" dirty="0" smtClean="0">
                <a:latin typeface="Ravie" pitchFamily="82" charset="0"/>
              </a:rPr>
              <a:t>W ramach kontraktów socjalnych zostan</a:t>
            </a:r>
            <a:r>
              <a:rPr lang="pl-PL" sz="2800" dirty="0" smtClean="0">
                <a:latin typeface="Arial Rounded MT Bold" pitchFamily="34" charset="0"/>
              </a:rPr>
              <a:t>ą</a:t>
            </a:r>
            <a:r>
              <a:rPr lang="pl-PL" sz="2800" dirty="0" smtClean="0">
                <a:latin typeface="Ravie" pitchFamily="82" charset="0"/>
              </a:rPr>
              <a:t> wykorzystane narz</a:t>
            </a:r>
            <a:r>
              <a:rPr lang="pl-PL" sz="2800" b="1" dirty="0" smtClean="0">
                <a:latin typeface="Arial Rounded MT Bold" pitchFamily="34" charset="0"/>
              </a:rPr>
              <a:t>ę</a:t>
            </a:r>
            <a:r>
              <a:rPr lang="pl-PL" sz="2800" dirty="0" smtClean="0">
                <a:latin typeface="Ravie" pitchFamily="82" charset="0"/>
              </a:rPr>
              <a:t>dzia aktywnej integracji z grupy instrumentów aktywizacji zawodowej i edukacyjnej zgodnie z predyspozycjami Beneficjentów projektu.</a:t>
            </a:r>
            <a:endParaRPr lang="pl-PL" sz="240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4" name="Obraz 3" descr="logo-ops-kopia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285728"/>
            <a:ext cx="1276350" cy="1092200"/>
          </a:xfrm>
          <a:prstGeom prst="rect">
            <a:avLst/>
          </a:prstGeom>
          <a:noFill/>
        </p:spPr>
      </p:pic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pic>
        <p:nvPicPr>
          <p:cNvPr id="6" name="Obraz 3"/>
          <p:cNvPicPr>
            <a:picLocks noChangeAspect="1" noChangeArrowheads="1"/>
          </p:cNvPicPr>
          <p:nvPr/>
        </p:nvPicPr>
        <p:blipFill>
          <a:blip r:embed="rId5" cstate="print"/>
          <a:srcRect t="322"/>
          <a:stretch>
            <a:fillRect/>
          </a:stretch>
        </p:blipFill>
        <p:spPr bwMode="auto">
          <a:xfrm>
            <a:off x="6715140" y="6215082"/>
            <a:ext cx="1517650" cy="447675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6433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Gwiazda 5-ramienna 10"/>
          <p:cNvSpPr/>
          <p:nvPr/>
        </p:nvSpPr>
        <p:spPr>
          <a:xfrm>
            <a:off x="3071802" y="4929198"/>
            <a:ext cx="1285884" cy="1214446"/>
          </a:xfrm>
          <a:prstGeom prst="star5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4" name="Obraz 3" descr="logo-ops-kopia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285728"/>
            <a:ext cx="1276350" cy="1092200"/>
          </a:xfrm>
          <a:prstGeom prst="rect">
            <a:avLst/>
          </a:prstGeom>
          <a:noFill/>
        </p:spPr>
      </p:pic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6433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4282" y="1785926"/>
            <a:ext cx="8715436" cy="50720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600" dirty="0" smtClean="0"/>
              <a:t>  </a:t>
            </a:r>
            <a:r>
              <a:rPr lang="pl-PL" sz="2600" dirty="0" smtClean="0">
                <a:latin typeface="Ravie" pitchFamily="82" charset="0"/>
              </a:rPr>
              <a:t>Beneficjenci projektu zgodnie z ich predyspozycjami i potrzebami rynku pracy wyposa</a:t>
            </a:r>
            <a:r>
              <a:rPr lang="pl-PL" sz="2600" b="1" dirty="0" smtClean="0">
                <a:latin typeface="Arial Rounded MT Bold" pitchFamily="34" charset="0"/>
              </a:rPr>
              <a:t>ż</a:t>
            </a:r>
            <a:r>
              <a:rPr lang="pl-PL" sz="2600" dirty="0" smtClean="0">
                <a:latin typeface="Ravie" pitchFamily="82" charset="0"/>
              </a:rPr>
              <a:t>eni zostan</a:t>
            </a:r>
            <a:r>
              <a:rPr lang="pl-PL" sz="2600" b="1" dirty="0" smtClean="0">
                <a:latin typeface="Arial Rounded MT Bold" pitchFamily="34" charset="0"/>
              </a:rPr>
              <a:t>ą</a:t>
            </a:r>
            <a:r>
              <a:rPr lang="pl-PL" sz="2600" dirty="0" smtClean="0">
                <a:latin typeface="Ravie" pitchFamily="82" charset="0"/>
              </a:rPr>
              <a:t> w wiedz</a:t>
            </a:r>
            <a:r>
              <a:rPr lang="pl-PL" sz="2600" b="1" dirty="0" smtClean="0">
                <a:latin typeface="Arial Rounded MT Bold" pitchFamily="34" charset="0"/>
              </a:rPr>
              <a:t>ę</a:t>
            </a:r>
            <a:r>
              <a:rPr lang="pl-PL" sz="2600" dirty="0" smtClean="0">
                <a:latin typeface="Ravie" pitchFamily="82" charset="0"/>
              </a:rPr>
              <a:t> i umiej</a:t>
            </a:r>
            <a:r>
              <a:rPr lang="pl-PL" sz="2600" b="1" dirty="0" smtClean="0">
                <a:latin typeface="Arial Rounded MT Bold" pitchFamily="34" charset="0"/>
              </a:rPr>
              <a:t>ę</a:t>
            </a:r>
            <a:r>
              <a:rPr lang="pl-PL" sz="2600" dirty="0" smtClean="0">
                <a:latin typeface="Ravie" pitchFamily="82" charset="0"/>
              </a:rPr>
              <a:t>tno</a:t>
            </a:r>
            <a:r>
              <a:rPr lang="pl-PL" sz="2600" b="1" dirty="0" smtClean="0">
                <a:latin typeface="Arial Rounded MT Bold" pitchFamily="34" charset="0"/>
              </a:rPr>
              <a:t>ś</a:t>
            </a:r>
            <a:r>
              <a:rPr lang="pl-PL" sz="2600" dirty="0" smtClean="0">
                <a:latin typeface="Ravie" pitchFamily="82" charset="0"/>
              </a:rPr>
              <a:t>ci społeczne, umiej</a:t>
            </a:r>
            <a:r>
              <a:rPr lang="pl-PL" sz="2600" b="1" dirty="0" smtClean="0">
                <a:latin typeface="Arial Rounded MT Bold" pitchFamily="34" charset="0"/>
              </a:rPr>
              <a:t>ę</a:t>
            </a:r>
            <a:r>
              <a:rPr lang="pl-PL" sz="2600" dirty="0" smtClean="0">
                <a:latin typeface="Ravie" pitchFamily="82" charset="0"/>
              </a:rPr>
              <a:t>tno</a:t>
            </a:r>
            <a:r>
              <a:rPr lang="pl-PL" sz="2600" b="1" dirty="0" smtClean="0">
                <a:latin typeface="Arial Rounded MT Bold" pitchFamily="34" charset="0"/>
              </a:rPr>
              <a:t>ść</a:t>
            </a:r>
            <a:r>
              <a:rPr lang="pl-PL" sz="2600" dirty="0" smtClean="0">
                <a:latin typeface="Ravie" pitchFamily="82" charset="0"/>
              </a:rPr>
              <a:t> sprawnego, elastycznego poruszania si</a:t>
            </a:r>
            <a:r>
              <a:rPr lang="pl-PL" sz="2600" b="1" dirty="0" smtClean="0">
                <a:latin typeface="Arial Rounded MT Bold" pitchFamily="34" charset="0"/>
              </a:rPr>
              <a:t>ę</a:t>
            </a:r>
            <a:r>
              <a:rPr lang="pl-PL" sz="2600" dirty="0" smtClean="0">
                <a:latin typeface="Ravie" pitchFamily="82" charset="0"/>
              </a:rPr>
              <a:t> po rynku pracy i wytworzenie w ich </a:t>
            </a:r>
            <a:r>
              <a:rPr lang="pl-PL" sz="2600" b="1" dirty="0" smtClean="0">
                <a:latin typeface="Arial Rounded MT Bold" pitchFamily="34" charset="0"/>
              </a:rPr>
              <a:t>ś</a:t>
            </a:r>
            <a:r>
              <a:rPr lang="pl-PL" sz="2600" dirty="0" smtClean="0">
                <a:latin typeface="Ravie" pitchFamily="82" charset="0"/>
              </a:rPr>
              <a:t>wiadomo</a:t>
            </a:r>
            <a:r>
              <a:rPr lang="pl-PL" sz="2600" b="1" dirty="0" smtClean="0">
                <a:latin typeface="Arial Rounded MT Bold" pitchFamily="34" charset="0"/>
              </a:rPr>
              <a:t>ś</a:t>
            </a:r>
            <a:r>
              <a:rPr lang="pl-PL" sz="2600" dirty="0" smtClean="0">
                <a:latin typeface="Ravie" pitchFamily="82" charset="0"/>
              </a:rPr>
              <a:t>ci konieczno</a:t>
            </a:r>
            <a:r>
              <a:rPr lang="pl-PL" sz="2600" b="1" dirty="0" smtClean="0">
                <a:latin typeface="Arial Rounded MT Bold" pitchFamily="34" charset="0"/>
              </a:rPr>
              <a:t>ś</a:t>
            </a:r>
            <a:r>
              <a:rPr lang="pl-PL" sz="2600" dirty="0" smtClean="0">
                <a:latin typeface="Ravie" pitchFamily="82" charset="0"/>
              </a:rPr>
              <a:t>ci stałego inwestowania w wiedz</a:t>
            </a:r>
            <a:r>
              <a:rPr lang="pl-PL" sz="2600" b="1" dirty="0" smtClean="0">
                <a:latin typeface="Arial Rounded MT Bold" pitchFamily="34" charset="0"/>
              </a:rPr>
              <a:t>ę</a:t>
            </a:r>
            <a:r>
              <a:rPr lang="pl-PL" sz="2600" dirty="0" smtClean="0">
                <a:latin typeface="Ravie" pitchFamily="82" charset="0"/>
              </a:rPr>
              <a:t> i w podnoszenie kwalifikacji zawodowych.</a:t>
            </a:r>
          </a:p>
          <a:p>
            <a:endParaRPr lang="pl-PL" sz="2600" b="1" dirty="0" smtClean="0"/>
          </a:p>
          <a:p>
            <a:endParaRPr lang="pl-PL" sz="2600" dirty="0" smtClean="0"/>
          </a:p>
          <a:p>
            <a:endParaRPr lang="pl-PL" sz="2600" dirty="0" smtClean="0"/>
          </a:p>
          <a:p>
            <a:endParaRPr lang="pl-PL" sz="2600" dirty="0" smtClean="0"/>
          </a:p>
          <a:p>
            <a:endParaRPr lang="pl-PL" sz="2600" dirty="0" smtClean="0"/>
          </a:p>
          <a:p>
            <a:endParaRPr lang="pl-PL" sz="2600" dirty="0" smtClean="0"/>
          </a:p>
          <a:p>
            <a:endParaRPr lang="pl-PL" sz="2600" dirty="0" smtClean="0"/>
          </a:p>
          <a:p>
            <a:endParaRPr lang="pl-PL" sz="2600" dirty="0" smtClean="0"/>
          </a:p>
          <a:p>
            <a:endParaRPr lang="pl-PL" sz="2600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wiazda 5-ramienna 12"/>
          <p:cNvSpPr/>
          <p:nvPr/>
        </p:nvSpPr>
        <p:spPr>
          <a:xfrm>
            <a:off x="5000628" y="4357694"/>
            <a:ext cx="1071570" cy="1143008"/>
          </a:xfrm>
          <a:prstGeom prst="star5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Gwiazda 5-ramienna 13"/>
          <p:cNvSpPr/>
          <p:nvPr/>
        </p:nvSpPr>
        <p:spPr>
          <a:xfrm>
            <a:off x="6357950" y="3429000"/>
            <a:ext cx="1071570" cy="928694"/>
          </a:xfrm>
          <a:prstGeom prst="star5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</p:spPr>
        <p:txBody>
          <a:bodyPr/>
          <a:lstStyle/>
          <a:p>
            <a:endParaRPr lang="pl-PL" dirty="0" smtClean="0"/>
          </a:p>
          <a:p>
            <a:pPr>
              <a:buNone/>
            </a:pPr>
            <a:r>
              <a:rPr lang="pl-PL" dirty="0" smtClean="0">
                <a:latin typeface="Ravie" pitchFamily="82" charset="0"/>
              </a:rPr>
              <a:t>  Ka</a:t>
            </a:r>
            <a:r>
              <a:rPr lang="pl-PL" sz="3200" b="1" dirty="0" smtClean="0">
                <a:latin typeface="Ravie" pitchFamily="82" charset="0"/>
              </a:rPr>
              <a:t>ż</a:t>
            </a:r>
            <a:r>
              <a:rPr lang="pl-PL" dirty="0" smtClean="0">
                <a:latin typeface="Ravie" pitchFamily="82" charset="0"/>
              </a:rPr>
              <a:t>da  z 9-ciu osób odb</a:t>
            </a:r>
            <a:r>
              <a:rPr lang="pl-PL" sz="3200" b="1" dirty="0" smtClean="0">
                <a:latin typeface="Ravie" pitchFamily="82" charset="0"/>
              </a:rPr>
              <a:t>ę</a:t>
            </a:r>
            <a:r>
              <a:rPr lang="pl-PL" dirty="0" smtClean="0">
                <a:latin typeface="Ravie" pitchFamily="82" charset="0"/>
              </a:rPr>
              <a:t>dzie dwa szkolenia zawodowe ok. 240 godzin </a:t>
            </a:r>
            <a:r>
              <a:rPr lang="pl-PL" sz="2400" b="1" dirty="0" smtClean="0">
                <a:latin typeface="Ravie" pitchFamily="82" charset="0"/>
              </a:rPr>
              <a:t>maj</a:t>
            </a:r>
            <a:r>
              <a:rPr lang="pl-PL" sz="3200" b="1" dirty="0" smtClean="0">
                <a:latin typeface="Ravie" pitchFamily="82" charset="0"/>
              </a:rPr>
              <a:t>ą</a:t>
            </a:r>
            <a:r>
              <a:rPr lang="pl-PL" sz="2400" b="1" dirty="0" smtClean="0">
                <a:latin typeface="Ravie" pitchFamily="82" charset="0"/>
              </a:rPr>
              <a:t>cych na celu uzupełnienie  b</a:t>
            </a:r>
            <a:r>
              <a:rPr lang="pl-PL" sz="3200" b="1" dirty="0" smtClean="0">
                <a:latin typeface="Ravie" pitchFamily="82" charset="0"/>
              </a:rPr>
              <a:t>ą</a:t>
            </a:r>
            <a:r>
              <a:rPr lang="pl-PL" sz="2400" b="1" dirty="0" smtClean="0">
                <a:latin typeface="Ravie" pitchFamily="82" charset="0"/>
              </a:rPr>
              <a:t>d</a:t>
            </a:r>
            <a:r>
              <a:rPr lang="pl-PL" sz="3200" b="1" dirty="0" smtClean="0">
                <a:latin typeface="Ravie" pitchFamily="82" charset="0"/>
              </a:rPr>
              <a:t>ź</a:t>
            </a:r>
            <a:r>
              <a:rPr lang="pl-PL" sz="2400" b="1" dirty="0" smtClean="0">
                <a:latin typeface="Ravie" pitchFamily="82" charset="0"/>
              </a:rPr>
              <a:t>  zdobycie kwalifikacji potwierdzonych stosownymi dyplomami.</a:t>
            </a:r>
            <a:endParaRPr lang="pl-PL" dirty="0" smtClean="0">
              <a:latin typeface="Ravie" pitchFamily="82" charset="0"/>
            </a:endParaRPr>
          </a:p>
          <a:p>
            <a:pPr>
              <a:buNone/>
            </a:pPr>
            <a:r>
              <a:rPr lang="pl-PL" dirty="0" smtClean="0">
                <a:latin typeface="Ravie" pitchFamily="82" charset="0"/>
              </a:rPr>
              <a:t>  do wyboru spo</a:t>
            </a:r>
            <a:r>
              <a:rPr lang="pl-PL" sz="3200" b="1" dirty="0" smtClean="0">
                <a:latin typeface="Ravie" pitchFamily="82" charset="0"/>
              </a:rPr>
              <a:t>ś</a:t>
            </a:r>
            <a:r>
              <a:rPr lang="pl-PL" dirty="0" smtClean="0">
                <a:latin typeface="Ravie" pitchFamily="82" charset="0"/>
              </a:rPr>
              <a:t>ród :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7147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Obraz 8" descr="logo-ops-kopia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214290"/>
            <a:ext cx="1276350" cy="1092200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Gwiazda 5-ramienna 11"/>
          <p:cNvSpPr/>
          <p:nvPr/>
        </p:nvSpPr>
        <p:spPr>
          <a:xfrm>
            <a:off x="3071802" y="4929198"/>
            <a:ext cx="1285884" cy="1214446"/>
          </a:xfrm>
          <a:prstGeom prst="star5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Gwiazda 5-ramienna 14"/>
          <p:cNvSpPr/>
          <p:nvPr/>
        </p:nvSpPr>
        <p:spPr>
          <a:xfrm>
            <a:off x="7358082" y="2500306"/>
            <a:ext cx="914400" cy="928694"/>
          </a:xfrm>
          <a:prstGeom prst="star5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Gwiazda 5-ramienna 15"/>
          <p:cNvSpPr/>
          <p:nvPr/>
        </p:nvSpPr>
        <p:spPr>
          <a:xfrm>
            <a:off x="8215338" y="1285860"/>
            <a:ext cx="771524" cy="785818"/>
          </a:xfrm>
          <a:prstGeom prst="star5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0800000" scaled="0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wiazda 5-ramienna 8"/>
          <p:cNvSpPr/>
          <p:nvPr/>
        </p:nvSpPr>
        <p:spPr>
          <a:xfrm rot="19654749">
            <a:off x="2548190" y="1608357"/>
            <a:ext cx="5772184" cy="3874176"/>
          </a:xfrm>
          <a:prstGeom prst="star5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4282" y="1481328"/>
            <a:ext cx="8786874" cy="5376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  </a:t>
            </a:r>
            <a:r>
              <a:rPr lang="pl-PL" b="1" dirty="0" smtClean="0">
                <a:latin typeface="Forte" pitchFamily="66" charset="0"/>
              </a:rPr>
              <a:t>              </a:t>
            </a: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sprzedawca  z obsług</a:t>
            </a:r>
            <a:r>
              <a:rPr lang="pl-PL" sz="2800" b="1" dirty="0" smtClean="0">
                <a:solidFill>
                  <a:srgbClr val="C00000"/>
                </a:solidFill>
                <a:latin typeface="Ravie" pitchFamily="82" charset="0"/>
              </a:rPr>
              <a:t>ą</a:t>
            </a: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 kas       </a:t>
            </a:r>
          </a:p>
          <a:p>
            <a:pPr>
              <a:buNone/>
            </a:pP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            fiskalnych  i  komputera,</a:t>
            </a:r>
          </a:p>
          <a:p>
            <a:pPr>
              <a:buNone/>
            </a:pP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      kucharz małej gastronomii z </a:t>
            </a:r>
            <a:r>
              <a:rPr lang="pl-PL" sz="2400" b="1" dirty="0" err="1" smtClean="0">
                <a:solidFill>
                  <a:srgbClr val="C00000"/>
                </a:solidFill>
                <a:latin typeface="Ravie" pitchFamily="82" charset="0"/>
              </a:rPr>
              <a:t>el</a:t>
            </a: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.   </a:t>
            </a:r>
          </a:p>
          <a:p>
            <a:pPr>
              <a:buNone/>
            </a:pP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     cateringu i org. przyj</a:t>
            </a:r>
            <a:r>
              <a:rPr lang="pl-PL" sz="2800" b="1" dirty="0" smtClean="0">
                <a:solidFill>
                  <a:srgbClr val="C00000"/>
                </a:solidFill>
                <a:latin typeface="Ravie" pitchFamily="82" charset="0"/>
              </a:rPr>
              <a:t>ęć</a:t>
            </a: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  </a:t>
            </a:r>
            <a:r>
              <a:rPr lang="pl-PL" sz="2400" b="1" dirty="0" err="1" smtClean="0">
                <a:solidFill>
                  <a:srgbClr val="C00000"/>
                </a:solidFill>
                <a:latin typeface="Ravie" pitchFamily="82" charset="0"/>
              </a:rPr>
              <a:t>okolicz</a:t>
            </a: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.</a:t>
            </a:r>
          </a:p>
          <a:p>
            <a:pPr>
              <a:buNone/>
            </a:pP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   fryzjer - wiza</a:t>
            </a:r>
            <a:r>
              <a:rPr lang="pl-PL" sz="2800" b="1" dirty="0" smtClean="0">
                <a:solidFill>
                  <a:srgbClr val="C00000"/>
                </a:solidFill>
                <a:latin typeface="Ravie" pitchFamily="82" charset="0"/>
              </a:rPr>
              <a:t>ż</a:t>
            </a: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ysta, </a:t>
            </a:r>
          </a:p>
          <a:p>
            <a:pPr>
              <a:buNone/>
            </a:pP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  bukieciarz - </a:t>
            </a:r>
            <a:r>
              <a:rPr lang="pl-PL" sz="2400" b="1" dirty="0" err="1" smtClean="0">
                <a:solidFill>
                  <a:srgbClr val="C00000"/>
                </a:solidFill>
                <a:latin typeface="Ravie" pitchFamily="82" charset="0"/>
              </a:rPr>
              <a:t>florysta</a:t>
            </a: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,</a:t>
            </a:r>
          </a:p>
          <a:p>
            <a:pPr>
              <a:buNone/>
            </a:pP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  kelner</a:t>
            </a:r>
            <a:endParaRPr lang="pl-PL" sz="28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pl-PL" sz="2800" b="1" dirty="0" smtClean="0">
                <a:solidFill>
                  <a:srgbClr val="C00000"/>
                </a:solidFill>
                <a:latin typeface="Arial Rounded MT Bold" pitchFamily="34" charset="0"/>
              </a:rPr>
              <a:t>   </a:t>
            </a: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operator wózków widłowych</a:t>
            </a:r>
          </a:p>
          <a:p>
            <a:pPr>
              <a:buNone/>
            </a:pP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    spawacz,</a:t>
            </a:r>
          </a:p>
          <a:p>
            <a:pPr>
              <a:buNone/>
            </a:pP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     opiekun – asystent osoby  </a:t>
            </a:r>
          </a:p>
          <a:p>
            <a:pPr>
              <a:buNone/>
            </a:pPr>
            <a:r>
              <a:rPr lang="pl-PL" sz="2400" b="1" dirty="0" smtClean="0">
                <a:solidFill>
                  <a:srgbClr val="C00000"/>
                </a:solidFill>
                <a:latin typeface="Ravie" pitchFamily="82" charset="0"/>
              </a:rPr>
              <a:t>                       niepełnosprawnej</a:t>
            </a:r>
          </a:p>
          <a:p>
            <a:pPr>
              <a:buNone/>
            </a:pPr>
            <a:r>
              <a:rPr lang="pl-PL" sz="2800" b="1" dirty="0" smtClean="0">
                <a:latin typeface="Forte" pitchFamily="66" charset="0"/>
              </a:rPr>
              <a:t>   </a:t>
            </a:r>
          </a:p>
          <a:p>
            <a:pPr>
              <a:buNone/>
            </a:pPr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4" name="Obraz 3" descr="logo-ops-kopia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285728"/>
            <a:ext cx="1276350" cy="1092200"/>
          </a:xfrm>
          <a:prstGeom prst="rect">
            <a:avLst/>
          </a:prstGeom>
          <a:noFill/>
        </p:spPr>
      </p:pic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7147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Gwiazda 5-ramienna 9"/>
          <p:cNvSpPr/>
          <p:nvPr/>
        </p:nvSpPr>
        <p:spPr>
          <a:xfrm>
            <a:off x="500034" y="2357430"/>
            <a:ext cx="357190" cy="35719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Gwiazda 5-ramienna 10"/>
          <p:cNvSpPr/>
          <p:nvPr/>
        </p:nvSpPr>
        <p:spPr>
          <a:xfrm>
            <a:off x="1214414" y="1500174"/>
            <a:ext cx="357190" cy="35719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Gwiazda 5-ramienna 11"/>
          <p:cNvSpPr/>
          <p:nvPr/>
        </p:nvSpPr>
        <p:spPr>
          <a:xfrm>
            <a:off x="142844" y="3214686"/>
            <a:ext cx="357190" cy="35719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Gwiazda 5-ramienna 12"/>
          <p:cNvSpPr/>
          <p:nvPr/>
        </p:nvSpPr>
        <p:spPr>
          <a:xfrm>
            <a:off x="0" y="3714752"/>
            <a:ext cx="357190" cy="35719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Gwiazda 5-ramienna 13"/>
          <p:cNvSpPr/>
          <p:nvPr/>
        </p:nvSpPr>
        <p:spPr>
          <a:xfrm>
            <a:off x="0" y="4143380"/>
            <a:ext cx="357190" cy="35719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Gwiazda 5-ramienna 14"/>
          <p:cNvSpPr/>
          <p:nvPr/>
        </p:nvSpPr>
        <p:spPr>
          <a:xfrm>
            <a:off x="0" y="4572008"/>
            <a:ext cx="357190" cy="35719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Gwiazda 5-ramienna 16"/>
          <p:cNvSpPr/>
          <p:nvPr/>
        </p:nvSpPr>
        <p:spPr>
          <a:xfrm>
            <a:off x="428596" y="5500702"/>
            <a:ext cx="357190" cy="35719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Gwiazda 5-ramienna 17"/>
          <p:cNvSpPr/>
          <p:nvPr/>
        </p:nvSpPr>
        <p:spPr>
          <a:xfrm>
            <a:off x="214282" y="5072074"/>
            <a:ext cx="357190" cy="35719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wiazda 5-ramienna 8"/>
          <p:cNvSpPr/>
          <p:nvPr/>
        </p:nvSpPr>
        <p:spPr>
          <a:xfrm rot="20279037">
            <a:off x="3000364" y="500042"/>
            <a:ext cx="5786478" cy="4572032"/>
          </a:xfrm>
          <a:prstGeom prst="star5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</p:spPr>
        <p:txBody>
          <a:bodyPr/>
          <a:lstStyle/>
          <a:p>
            <a:pPr>
              <a:buNone/>
            </a:pPr>
            <a:r>
              <a:rPr lang="pl-PL" dirty="0" smtClean="0">
                <a:latin typeface="Ravie" pitchFamily="82" charset="0"/>
              </a:rPr>
              <a:t>Szkolenia  zawodowe poprzedzone b</a:t>
            </a:r>
            <a:r>
              <a:rPr lang="pl-PL" b="1" dirty="0" smtClean="0">
                <a:latin typeface="Arial Rounded MT Bold" pitchFamily="34" charset="0"/>
              </a:rPr>
              <a:t>ę</a:t>
            </a:r>
            <a:r>
              <a:rPr lang="pl-PL" dirty="0" smtClean="0">
                <a:latin typeface="Ravie" pitchFamily="82" charset="0"/>
              </a:rPr>
              <a:t>d</a:t>
            </a:r>
            <a:r>
              <a:rPr lang="pl-PL" b="1" dirty="0" smtClean="0">
                <a:latin typeface="Arial Rounded MT Bold" pitchFamily="34" charset="0"/>
              </a:rPr>
              <a:t>ą</a:t>
            </a:r>
            <a:r>
              <a:rPr lang="pl-PL" dirty="0" smtClean="0">
                <a:latin typeface="Ravie" pitchFamily="82" charset="0"/>
              </a:rPr>
              <a:t> :</a:t>
            </a:r>
          </a:p>
          <a:p>
            <a:pPr>
              <a:buFont typeface="Wingdings" pitchFamily="2" charset="2"/>
              <a:buChar char="Ø"/>
            </a:pPr>
            <a:r>
              <a:rPr lang="pl-PL" dirty="0" smtClean="0">
                <a:latin typeface="Ravie" pitchFamily="82" charset="0"/>
              </a:rPr>
              <a:t>indywidualnymi konsultacjami z doradc</a:t>
            </a:r>
            <a:r>
              <a:rPr lang="pl-PL" sz="3200" b="1" dirty="0" smtClean="0">
                <a:latin typeface="Ravie" pitchFamily="82" charset="0"/>
              </a:rPr>
              <a:t>ą</a:t>
            </a:r>
            <a:r>
              <a:rPr lang="pl-PL" dirty="0" smtClean="0">
                <a:latin typeface="Ravie" pitchFamily="82" charset="0"/>
              </a:rPr>
              <a:t> zawodowym</a:t>
            </a:r>
          </a:p>
          <a:p>
            <a:pPr>
              <a:buFont typeface="Wingdings" pitchFamily="2" charset="2"/>
              <a:buChar char="Ø"/>
            </a:pPr>
            <a:r>
              <a:rPr lang="pl-PL" dirty="0" smtClean="0">
                <a:latin typeface="Ravie" pitchFamily="82" charset="0"/>
              </a:rPr>
              <a:t>indywidualnym poradnictwem psychologicznym</a:t>
            </a:r>
          </a:p>
          <a:p>
            <a:pPr>
              <a:buNone/>
            </a:pPr>
            <a:r>
              <a:rPr lang="pl-PL" dirty="0" smtClean="0">
                <a:latin typeface="Ravie" pitchFamily="82" charset="0"/>
              </a:rPr>
              <a:t>Uczestnicy  poradnictwo powy</a:t>
            </a:r>
            <a:r>
              <a:rPr lang="pl-PL" b="1" dirty="0" smtClean="0">
                <a:latin typeface="Arial Rounded MT Bold" pitchFamily="34" charset="0"/>
              </a:rPr>
              <a:t>ż</a:t>
            </a:r>
            <a:r>
              <a:rPr lang="pl-PL" dirty="0" smtClean="0">
                <a:latin typeface="Ravie" pitchFamily="82" charset="0"/>
              </a:rPr>
              <a:t>sze odb</a:t>
            </a:r>
            <a:r>
              <a:rPr lang="pl-PL" b="1" dirty="0" smtClean="0">
                <a:latin typeface="Arial Rounded MT Bold" pitchFamily="34" charset="0"/>
              </a:rPr>
              <a:t>ę</a:t>
            </a:r>
            <a:r>
              <a:rPr lang="pl-PL" dirty="0" smtClean="0">
                <a:latin typeface="Ravie" pitchFamily="82" charset="0"/>
              </a:rPr>
              <a:t>d</a:t>
            </a:r>
            <a:r>
              <a:rPr lang="pl-PL" b="1" dirty="0" smtClean="0">
                <a:latin typeface="Arial Rounded MT Bold" pitchFamily="34" charset="0"/>
              </a:rPr>
              <a:t>ą</a:t>
            </a:r>
            <a:r>
              <a:rPr lang="pl-PL" dirty="0" smtClean="0">
                <a:latin typeface="Ravie" pitchFamily="82" charset="0"/>
              </a:rPr>
              <a:t> te</a:t>
            </a:r>
            <a:r>
              <a:rPr lang="pl-PL" b="1" dirty="0" smtClean="0">
                <a:latin typeface="Arial Rounded MT Bold" pitchFamily="34" charset="0"/>
              </a:rPr>
              <a:t>ż  </a:t>
            </a:r>
            <a:r>
              <a:rPr lang="pl-PL" b="1" dirty="0" smtClean="0">
                <a:latin typeface="Ravie" pitchFamily="82" charset="0"/>
              </a:rPr>
              <a:t>w trakcie szkole</a:t>
            </a:r>
            <a:r>
              <a:rPr lang="pl-PL" b="1" dirty="0" smtClean="0">
                <a:latin typeface="Arial Rounded MT Bold" pitchFamily="34" charset="0"/>
              </a:rPr>
              <a:t>ń</a:t>
            </a:r>
            <a:r>
              <a:rPr lang="pl-PL" b="1" dirty="0" smtClean="0">
                <a:latin typeface="Ravie" pitchFamily="82" charset="0"/>
              </a:rPr>
              <a:t>  zawodowych</a:t>
            </a:r>
            <a:endParaRPr lang="pl-PL" b="1" dirty="0" smtClean="0">
              <a:latin typeface="Arial Rounded MT Bold" pitchFamily="34" charset="0"/>
            </a:endParaRPr>
          </a:p>
          <a:p>
            <a:pPr>
              <a:buNone/>
            </a:pPr>
            <a:endParaRPr lang="pl-PL" dirty="0" smtClean="0">
              <a:latin typeface="Comic Sans MS" pitchFamily="66" charset="0"/>
            </a:endParaRPr>
          </a:p>
          <a:p>
            <a:pPr>
              <a:buNone/>
            </a:pPr>
            <a:endParaRPr lang="pl-PL" dirty="0" smtClean="0">
              <a:latin typeface="Comic Sans MS" pitchFamily="66" charset="0"/>
            </a:endParaRPr>
          </a:p>
          <a:p>
            <a:pPr>
              <a:buNone/>
            </a:pPr>
            <a:endParaRPr lang="pl-PL" b="1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6433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Obraz 9" descr="logo-ops-kopia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14290"/>
            <a:ext cx="1276350" cy="1092200"/>
          </a:xfrm>
          <a:prstGeom prst="rect">
            <a:avLst/>
          </a:prstGeom>
          <a:noFill/>
        </p:spPr>
      </p:pic>
      <p:sp>
        <p:nvSpPr>
          <p:cNvPr id="11" name="Gwiazda 5-ramienna 10"/>
          <p:cNvSpPr/>
          <p:nvPr/>
        </p:nvSpPr>
        <p:spPr>
          <a:xfrm>
            <a:off x="428596" y="2428868"/>
            <a:ext cx="500066" cy="42862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Gwiazda 5-ramienna 11"/>
          <p:cNvSpPr/>
          <p:nvPr/>
        </p:nvSpPr>
        <p:spPr>
          <a:xfrm>
            <a:off x="428596" y="3286124"/>
            <a:ext cx="500066" cy="42862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</p:spPr>
        <p:txBody>
          <a:bodyPr/>
          <a:lstStyle/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pic>
        <p:nvPicPr>
          <p:cNvPr id="6" name="Obraz 3"/>
          <p:cNvPicPr>
            <a:picLocks noChangeAspect="1" noChangeArrowheads="1"/>
          </p:cNvPicPr>
          <p:nvPr/>
        </p:nvPicPr>
        <p:blipFill>
          <a:blip r:embed="rId3" cstate="print"/>
          <a:srcRect t="322"/>
          <a:stretch>
            <a:fillRect/>
          </a:stretch>
        </p:blipFill>
        <p:spPr bwMode="auto">
          <a:xfrm>
            <a:off x="6715140" y="6215082"/>
            <a:ext cx="1517650" cy="447675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6433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Obraz 9" descr="logo-ops-kopia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14290"/>
            <a:ext cx="1276350" cy="1092200"/>
          </a:xfrm>
          <a:prstGeom prst="rect">
            <a:avLst/>
          </a:prstGeom>
          <a:noFill/>
        </p:spPr>
      </p:pic>
      <p:sp>
        <p:nvSpPr>
          <p:cNvPr id="11" name="Symbol zastępczy zawartości 2"/>
          <p:cNvSpPr txBox="1">
            <a:spLocks/>
          </p:cNvSpPr>
          <p:nvPr/>
        </p:nvSpPr>
        <p:spPr>
          <a:xfrm>
            <a:off x="500034" y="1481328"/>
            <a:ext cx="8358246" cy="516238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pl-P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avie" pitchFamily="82" charset="0"/>
              </a:rPr>
              <a:t>  Uczestnicy  odb</a:t>
            </a:r>
            <a:r>
              <a:rPr kumimoji="0" lang="pl-PL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avie" pitchFamily="82" charset="0"/>
              </a:rPr>
              <a:t>ę</a:t>
            </a:r>
            <a:r>
              <a:rPr kumimoji="0" lang="pl-P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avie" pitchFamily="82" charset="0"/>
              </a:rPr>
              <a:t>d</a:t>
            </a:r>
            <a:r>
              <a:rPr kumimoji="0" lang="pl-PL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avie" pitchFamily="82" charset="0"/>
              </a:rPr>
              <a:t>ą</a:t>
            </a:r>
            <a:r>
              <a:rPr kumimoji="0" lang="pl-P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avie" pitchFamily="82" charset="0"/>
              </a:rPr>
              <a:t> równie</a:t>
            </a:r>
            <a:r>
              <a:rPr kumimoji="0" lang="pl-PL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avie" pitchFamily="82" charset="0"/>
              </a:rPr>
              <a:t>ż</a:t>
            </a:r>
            <a:r>
              <a:rPr kumimoji="0" lang="pl-P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avie" pitchFamily="82" charset="0"/>
              </a:rPr>
              <a:t> warsztaty i treningi :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pl-PL" sz="2700" dirty="0" smtClean="0">
                <a:latin typeface="Ravie" pitchFamily="82" charset="0"/>
              </a:rPr>
              <a:t>  </a:t>
            </a:r>
            <a:r>
              <a:rPr kumimoji="0" lang="pl-P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avie" pitchFamily="82" charset="0"/>
              </a:rPr>
              <a:t>z zakresu aktywizacji zawodowej,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pl-PL" sz="2700" dirty="0" smtClean="0">
                <a:latin typeface="Ravie" pitchFamily="82" charset="0"/>
              </a:rPr>
              <a:t>  </a:t>
            </a:r>
            <a:r>
              <a:rPr kumimoji="0" lang="pl-P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avie" pitchFamily="82" charset="0"/>
              </a:rPr>
              <a:t>trening motywacyjny pozytywnego myślenia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pl-PL" sz="2700" dirty="0" smtClean="0">
                <a:latin typeface="Ravie" pitchFamily="82" charset="0"/>
              </a:rPr>
              <a:t>  </a:t>
            </a:r>
            <a:r>
              <a:rPr kumimoji="0" lang="pl-P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avie" pitchFamily="82" charset="0"/>
              </a:rPr>
              <a:t>rozwoju osobistego i komunikacji społecznej.</a:t>
            </a:r>
            <a:endParaRPr kumimoji="0" lang="pl-PL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avie" pitchFamily="82" charset="0"/>
            </a:endParaRPr>
          </a:p>
        </p:txBody>
      </p:sp>
      <p:sp>
        <p:nvSpPr>
          <p:cNvPr id="12" name="Gwiazda 5-ramienna 11"/>
          <p:cNvSpPr/>
          <p:nvPr/>
        </p:nvSpPr>
        <p:spPr>
          <a:xfrm>
            <a:off x="8215338" y="1857364"/>
            <a:ext cx="928662" cy="928694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Gwiazda 5-ramienna 12"/>
          <p:cNvSpPr/>
          <p:nvPr/>
        </p:nvSpPr>
        <p:spPr>
          <a:xfrm>
            <a:off x="7786710" y="3143248"/>
            <a:ext cx="928694" cy="78581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Gwiazda 5-ramienna 13"/>
          <p:cNvSpPr/>
          <p:nvPr/>
        </p:nvSpPr>
        <p:spPr>
          <a:xfrm>
            <a:off x="6929454" y="4000504"/>
            <a:ext cx="857256" cy="71438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6215083"/>
            <a:ext cx="1631794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Gwiazda 5-ramienna 16"/>
          <p:cNvSpPr/>
          <p:nvPr/>
        </p:nvSpPr>
        <p:spPr>
          <a:xfrm>
            <a:off x="5715008" y="4500570"/>
            <a:ext cx="785818" cy="642942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Gwiazda 5-ramienna 17"/>
          <p:cNvSpPr/>
          <p:nvPr/>
        </p:nvSpPr>
        <p:spPr>
          <a:xfrm>
            <a:off x="4572000" y="4857760"/>
            <a:ext cx="500066" cy="42862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wiazda 5-ramienna 8"/>
          <p:cNvSpPr/>
          <p:nvPr/>
        </p:nvSpPr>
        <p:spPr>
          <a:xfrm rot="20433519">
            <a:off x="2000232" y="2214554"/>
            <a:ext cx="1785950" cy="1571636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2844" y="1357298"/>
            <a:ext cx="8715436" cy="4714908"/>
          </a:xfrm>
          <a:ln w="28575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>
              <a:buNone/>
            </a:pPr>
            <a:r>
              <a:rPr lang="pl-PL" sz="2800" b="1" dirty="0" smtClean="0">
                <a:solidFill>
                  <a:srgbClr val="FF0000"/>
                </a:solidFill>
                <a:latin typeface="Ravie" pitchFamily="82" charset="0"/>
              </a:rPr>
              <a:t>PRACA   SOCJALNA  -  </a:t>
            </a:r>
            <a:r>
              <a:rPr lang="pl-PL" sz="2400" dirty="0" smtClean="0">
                <a:latin typeface="Ravie" pitchFamily="82" charset="0"/>
              </a:rPr>
              <a:t>  prowadzona b</a:t>
            </a:r>
            <a:r>
              <a:rPr lang="pl-PL" sz="2800" b="1" i="1" dirty="0" smtClean="0">
                <a:latin typeface="Ravie" pitchFamily="82" charset="0"/>
              </a:rPr>
              <a:t>ę</a:t>
            </a:r>
            <a:r>
              <a:rPr lang="pl-PL" sz="2400" dirty="0" smtClean="0">
                <a:latin typeface="Ravie" pitchFamily="82" charset="0"/>
              </a:rPr>
              <a:t>dzie na rzecz poprawy </a:t>
            </a:r>
            <a:r>
              <a:rPr lang="pl-PL" sz="2400" dirty="0" err="1" smtClean="0">
                <a:latin typeface="Ravie" pitchFamily="82" charset="0"/>
              </a:rPr>
              <a:t>funkcjono</a:t>
            </a:r>
            <a:r>
              <a:rPr lang="pl-PL" sz="2400" dirty="0" smtClean="0">
                <a:latin typeface="Ravie" pitchFamily="82" charset="0"/>
              </a:rPr>
              <a:t>- </a:t>
            </a:r>
            <a:r>
              <a:rPr lang="pl-PL" sz="2400" dirty="0" err="1" smtClean="0">
                <a:latin typeface="Ravie" pitchFamily="82" charset="0"/>
              </a:rPr>
              <a:t>wania</a:t>
            </a:r>
            <a:r>
              <a:rPr lang="pl-PL" sz="2400" dirty="0" smtClean="0">
                <a:latin typeface="Ravie" pitchFamily="82" charset="0"/>
              </a:rPr>
              <a:t> beneficjentów i ich rodzin w </a:t>
            </a:r>
            <a:r>
              <a:rPr lang="pl-PL" sz="2400" b="1" dirty="0" smtClean="0">
                <a:latin typeface="Arial Rounded MT Bold" pitchFamily="34" charset="0"/>
              </a:rPr>
              <a:t>ś</a:t>
            </a:r>
            <a:r>
              <a:rPr lang="pl-PL" sz="2400" dirty="0" smtClean="0">
                <a:latin typeface="Ravie" pitchFamily="82" charset="0"/>
              </a:rPr>
              <a:t>rodowisku, rozumiana jako działalno</a:t>
            </a:r>
            <a:r>
              <a:rPr lang="pl-PL" sz="2800" b="1" dirty="0" smtClean="0">
                <a:latin typeface="Ravie" pitchFamily="82" charset="0"/>
              </a:rPr>
              <a:t>ść</a:t>
            </a:r>
            <a:r>
              <a:rPr lang="pl-PL" sz="3200" dirty="0" smtClean="0">
                <a:latin typeface="Ravie" pitchFamily="82" charset="0"/>
              </a:rPr>
              <a:t> </a:t>
            </a:r>
            <a:r>
              <a:rPr lang="pl-PL" sz="2400" dirty="0" smtClean="0">
                <a:latin typeface="Ravie" pitchFamily="82" charset="0"/>
              </a:rPr>
              <a:t>zawodowa pracowników socjalnych. Działalno</a:t>
            </a:r>
            <a:r>
              <a:rPr lang="pl-PL" sz="2800" b="1" i="1" dirty="0" smtClean="0">
                <a:latin typeface="Ravie" pitchFamily="82" charset="0"/>
              </a:rPr>
              <a:t>ść</a:t>
            </a:r>
            <a:r>
              <a:rPr lang="pl-PL" sz="2600" b="1" dirty="0" smtClean="0">
                <a:latin typeface="Ravie" pitchFamily="82" charset="0"/>
              </a:rPr>
              <a:t> </a:t>
            </a:r>
            <a:r>
              <a:rPr lang="pl-PL" sz="2400" dirty="0" smtClean="0">
                <a:latin typeface="Ravie" pitchFamily="82" charset="0"/>
              </a:rPr>
              <a:t>ta ma na celu pomoc we wzmacnianiu lub odzyskaniu zdolno</a:t>
            </a:r>
            <a:r>
              <a:rPr lang="pl-PL" sz="3200" b="1" dirty="0" smtClean="0">
                <a:latin typeface="Ravie" pitchFamily="82" charset="0"/>
              </a:rPr>
              <a:t>ś</a:t>
            </a:r>
            <a:r>
              <a:rPr lang="pl-PL" sz="2400" dirty="0" smtClean="0">
                <a:latin typeface="Ravie" pitchFamily="82" charset="0"/>
              </a:rPr>
              <a:t>ci do funkcjonowania w społecze</a:t>
            </a:r>
            <a:r>
              <a:rPr lang="pl-PL" sz="2600" b="1" dirty="0" smtClean="0">
                <a:latin typeface="Ravie" pitchFamily="82" charset="0"/>
              </a:rPr>
              <a:t>ń</a:t>
            </a:r>
            <a:r>
              <a:rPr lang="pl-PL" sz="2400" dirty="0" smtClean="0">
                <a:latin typeface="Ravie" pitchFamily="82" charset="0"/>
              </a:rPr>
              <a:t>stwie poprzez pełnienie odpowiednich ról społecznych oraz tworzenie warunków sprzyjaj</a:t>
            </a:r>
            <a:r>
              <a:rPr lang="pl-PL" sz="2800" b="1" i="1" dirty="0" smtClean="0">
                <a:latin typeface="Ravie" pitchFamily="82" charset="0"/>
              </a:rPr>
              <a:t>ą</a:t>
            </a:r>
            <a:r>
              <a:rPr lang="pl-PL" sz="2400" dirty="0" smtClean="0">
                <a:latin typeface="Ravie" pitchFamily="82" charset="0"/>
              </a:rPr>
              <a:t>cych temu celowi.</a:t>
            </a:r>
          </a:p>
          <a:p>
            <a:endParaRPr lang="pl-PL" sz="2600" dirty="0" smtClean="0">
              <a:solidFill>
                <a:srgbClr val="FF0000"/>
              </a:solidFill>
              <a:latin typeface="Ravie" pitchFamily="82" charset="0"/>
            </a:endParaRPr>
          </a:p>
          <a:p>
            <a:endParaRPr lang="pl-PL" dirty="0" smtClean="0">
              <a:solidFill>
                <a:srgbClr val="FF0000"/>
              </a:solidFill>
            </a:endParaRPr>
          </a:p>
          <a:p>
            <a:endParaRPr lang="pl-PL" dirty="0" smtClean="0">
              <a:solidFill>
                <a:srgbClr val="FF0000"/>
              </a:solidFill>
            </a:endParaRPr>
          </a:p>
          <a:p>
            <a:endParaRPr lang="pl-PL" dirty="0" smtClean="0">
              <a:solidFill>
                <a:srgbClr val="FF0000"/>
              </a:solidFill>
            </a:endParaRPr>
          </a:p>
          <a:p>
            <a:endParaRPr lang="pl-PL" dirty="0" smtClean="0">
              <a:solidFill>
                <a:srgbClr val="FF0000"/>
              </a:solidFill>
            </a:endParaRPr>
          </a:p>
          <a:p>
            <a:endParaRPr lang="pl-PL" dirty="0" smtClean="0">
              <a:solidFill>
                <a:srgbClr val="FF0000"/>
              </a:solidFill>
            </a:endParaRPr>
          </a:p>
          <a:p>
            <a:endParaRPr lang="pl-PL" dirty="0" smtClean="0">
              <a:solidFill>
                <a:srgbClr val="FF0000"/>
              </a:solidFill>
            </a:endParaRPr>
          </a:p>
          <a:p>
            <a:endParaRPr lang="pl-PL" dirty="0" smtClean="0">
              <a:solidFill>
                <a:srgbClr val="FF0000"/>
              </a:solidFill>
            </a:endParaRPr>
          </a:p>
          <a:p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4" name="Obraz 3" descr="logo-ops-kopia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14290"/>
            <a:ext cx="1276350" cy="1092200"/>
          </a:xfrm>
          <a:prstGeom prst="rect">
            <a:avLst/>
          </a:prstGeom>
          <a:noFill/>
        </p:spPr>
      </p:pic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7147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</a:t>
            </a: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o</a:t>
            </a: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wiazda 5-ramienna 8"/>
          <p:cNvSpPr/>
          <p:nvPr/>
        </p:nvSpPr>
        <p:spPr>
          <a:xfrm>
            <a:off x="1214414" y="1071546"/>
            <a:ext cx="1857388" cy="1643074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</p:spPr>
        <p:txBody>
          <a:bodyPr/>
          <a:lstStyle/>
          <a:p>
            <a:pPr>
              <a:buNone/>
            </a:pPr>
            <a:r>
              <a:rPr lang="pl-PL" sz="2800" b="1" dirty="0" smtClean="0">
                <a:solidFill>
                  <a:srgbClr val="FF0000"/>
                </a:solidFill>
                <a:latin typeface="Ravie" pitchFamily="82" charset="0"/>
              </a:rPr>
              <a:t>ZASIŁKI  I  POMOC  W  NATURZE</a:t>
            </a:r>
          </a:p>
          <a:p>
            <a:pPr>
              <a:buNone/>
            </a:pPr>
            <a:r>
              <a:rPr lang="pl-PL" dirty="0" smtClean="0"/>
              <a:t>         </a:t>
            </a:r>
            <a:r>
              <a:rPr lang="pl-PL" b="1" dirty="0" smtClean="0">
                <a:latin typeface="Ravie" pitchFamily="82" charset="0"/>
              </a:rPr>
              <a:t>Beneficjenci zakwalifikowani do udziału w projekcie zostan</a:t>
            </a:r>
            <a:r>
              <a:rPr lang="pl-PL" sz="3200" b="1" dirty="0" smtClean="0">
                <a:latin typeface="Ravie" pitchFamily="82" charset="0"/>
              </a:rPr>
              <a:t>ą</a:t>
            </a:r>
            <a:r>
              <a:rPr lang="pl-PL" b="1" dirty="0" smtClean="0">
                <a:latin typeface="Ravie" pitchFamily="82" charset="0"/>
              </a:rPr>
              <a:t> obj</a:t>
            </a:r>
            <a:r>
              <a:rPr lang="pl-PL" sz="3200" b="1" dirty="0" smtClean="0">
                <a:latin typeface="Ravie" pitchFamily="82" charset="0"/>
              </a:rPr>
              <a:t>ę</a:t>
            </a:r>
            <a:r>
              <a:rPr lang="pl-PL" b="1" dirty="0" smtClean="0">
                <a:latin typeface="Ravie" pitchFamily="82" charset="0"/>
              </a:rPr>
              <a:t>ci wsparciem dochodowym ze strony OPS w postaci wypłat </a:t>
            </a:r>
            <a:r>
              <a:rPr lang="pl-PL" sz="3200" b="1" dirty="0" smtClean="0">
                <a:latin typeface="Ravie" pitchFamily="82" charset="0"/>
              </a:rPr>
              <a:t>ś</a:t>
            </a:r>
            <a:r>
              <a:rPr lang="pl-PL" b="1" dirty="0" smtClean="0">
                <a:latin typeface="Ravie" pitchFamily="82" charset="0"/>
              </a:rPr>
              <a:t>wiadcze</a:t>
            </a:r>
            <a:r>
              <a:rPr lang="pl-PL" sz="3200" b="1" dirty="0" smtClean="0">
                <a:latin typeface="Ravie" pitchFamily="82" charset="0"/>
              </a:rPr>
              <a:t>ń</a:t>
            </a:r>
            <a:r>
              <a:rPr lang="pl-PL" b="1" dirty="0" smtClean="0">
                <a:latin typeface="Ravie" pitchFamily="82" charset="0"/>
              </a:rPr>
              <a:t> pieni</a:t>
            </a:r>
            <a:r>
              <a:rPr lang="pl-PL" sz="3200" b="1" dirty="0" smtClean="0">
                <a:latin typeface="Ravie" pitchFamily="82" charset="0"/>
              </a:rPr>
              <a:t>ęż</a:t>
            </a:r>
            <a:r>
              <a:rPr lang="pl-PL" b="1" dirty="0" smtClean="0">
                <a:latin typeface="Ravie" pitchFamily="82" charset="0"/>
              </a:rPr>
              <a:t>nych wypłacanych na podstawie przepisów ustawy o pomocy społecznej w formie zasiłków celowych i okresowych.</a:t>
            </a:r>
          </a:p>
          <a:p>
            <a:endParaRPr lang="pl-PL" b="1" dirty="0" smtClean="0">
              <a:solidFill>
                <a:srgbClr val="FF0000"/>
              </a:solidFill>
            </a:endParaRPr>
          </a:p>
          <a:p>
            <a:endParaRPr lang="pl-PL" b="1" dirty="0" smtClean="0">
              <a:solidFill>
                <a:srgbClr val="FF0000"/>
              </a:solidFill>
            </a:endParaRPr>
          </a:p>
          <a:p>
            <a:endParaRPr lang="pl-PL" b="1" dirty="0" smtClean="0">
              <a:solidFill>
                <a:srgbClr val="FF0000"/>
              </a:solidFill>
            </a:endParaRPr>
          </a:p>
          <a:p>
            <a:endParaRPr lang="pl-PL" b="1" dirty="0" smtClean="0">
              <a:solidFill>
                <a:srgbClr val="FF0000"/>
              </a:solidFill>
            </a:endParaRPr>
          </a:p>
          <a:p>
            <a:endParaRPr lang="pl-PL" b="1" dirty="0" smtClean="0">
              <a:solidFill>
                <a:srgbClr val="FF0000"/>
              </a:solidFill>
            </a:endParaRPr>
          </a:p>
          <a:p>
            <a:endParaRPr lang="pl-PL" b="1" dirty="0" smtClean="0">
              <a:solidFill>
                <a:srgbClr val="FF0000"/>
              </a:solidFill>
            </a:endParaRPr>
          </a:p>
          <a:p>
            <a:endParaRPr lang="pl-PL" b="1" dirty="0" smtClean="0">
              <a:solidFill>
                <a:srgbClr val="FF0000"/>
              </a:solidFill>
            </a:endParaRPr>
          </a:p>
          <a:p>
            <a:endParaRPr lang="pl-PL" b="1" dirty="0" smtClean="0">
              <a:solidFill>
                <a:srgbClr val="FF0000"/>
              </a:solidFill>
            </a:endParaRPr>
          </a:p>
          <a:p>
            <a:endParaRPr lang="pl-PL" b="1" dirty="0" smtClean="0">
              <a:solidFill>
                <a:srgbClr val="FF0000"/>
              </a:solidFill>
            </a:endParaRPr>
          </a:p>
          <a:p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4" name="Obraz 3" descr="logo-ops-kopia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14290"/>
            <a:ext cx="1276350" cy="1092200"/>
          </a:xfrm>
          <a:prstGeom prst="rect">
            <a:avLst/>
          </a:prstGeom>
          <a:noFill/>
        </p:spPr>
      </p:pic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7147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wiazda 5-ramienna 8"/>
          <p:cNvSpPr/>
          <p:nvPr/>
        </p:nvSpPr>
        <p:spPr>
          <a:xfrm rot="1234455">
            <a:off x="691757" y="1424635"/>
            <a:ext cx="1428760" cy="134301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034" y="1481328"/>
            <a:ext cx="8229600" cy="5376672"/>
          </a:xfrm>
        </p:spPr>
        <p:txBody>
          <a:bodyPr/>
          <a:lstStyle/>
          <a:p>
            <a:pPr>
              <a:buNone/>
            </a:pPr>
            <a:r>
              <a:rPr lang="pl-PL" sz="2800" b="1" dirty="0" smtClean="0">
                <a:solidFill>
                  <a:srgbClr val="FF0000"/>
                </a:solidFill>
                <a:latin typeface="Ravie" pitchFamily="82" charset="0"/>
              </a:rPr>
              <a:t>ZARZ</a:t>
            </a:r>
            <a:r>
              <a:rPr lang="pl-PL" sz="3200" b="1" dirty="0" smtClean="0">
                <a:solidFill>
                  <a:srgbClr val="FF0000"/>
                </a:solidFill>
                <a:latin typeface="Ravie" pitchFamily="82" charset="0"/>
              </a:rPr>
              <a:t>Ą</a:t>
            </a:r>
            <a:r>
              <a:rPr lang="pl-PL" sz="2800" b="1" dirty="0" smtClean="0">
                <a:solidFill>
                  <a:srgbClr val="FF0000"/>
                </a:solidFill>
                <a:latin typeface="Ravie" pitchFamily="82" charset="0"/>
              </a:rPr>
              <a:t>DZANIE    PROJEKTEM</a:t>
            </a:r>
          </a:p>
          <a:p>
            <a:pPr>
              <a:buNone/>
            </a:pPr>
            <a:r>
              <a:rPr lang="pl-PL" b="1" dirty="0" smtClean="0">
                <a:latin typeface="Ravie" pitchFamily="82" charset="0"/>
              </a:rPr>
              <a:t>  prowadzone b</a:t>
            </a:r>
            <a:r>
              <a:rPr lang="pl-PL" sz="3200" b="1" dirty="0" smtClean="0">
                <a:latin typeface="Ravie" pitchFamily="82" charset="0"/>
              </a:rPr>
              <a:t>ę</a:t>
            </a:r>
            <a:r>
              <a:rPr lang="pl-PL" b="1" dirty="0" smtClean="0">
                <a:latin typeface="Ravie" pitchFamily="82" charset="0"/>
              </a:rPr>
              <a:t>dzie przez </a:t>
            </a:r>
            <a:r>
              <a:rPr lang="pl-PL" b="1" dirty="0" smtClean="0">
                <a:solidFill>
                  <a:srgbClr val="0070C0"/>
                </a:solidFill>
                <a:latin typeface="Ravie" pitchFamily="82" charset="0"/>
              </a:rPr>
              <a:t>zespół </a:t>
            </a:r>
            <a:r>
              <a:rPr lang="pl-PL" b="1" dirty="0" smtClean="0">
                <a:latin typeface="Ravie" pitchFamily="82" charset="0"/>
              </a:rPr>
              <a:t>w skład którego wchodz</a:t>
            </a:r>
            <a:r>
              <a:rPr lang="pl-PL" sz="3200" b="1" dirty="0" smtClean="0">
                <a:latin typeface="Ravie" pitchFamily="82" charset="0"/>
              </a:rPr>
              <a:t>ą</a:t>
            </a:r>
            <a:r>
              <a:rPr lang="pl-PL" b="1" dirty="0" smtClean="0">
                <a:latin typeface="Ravie" pitchFamily="82" charset="0"/>
              </a:rPr>
              <a:t>:</a:t>
            </a:r>
          </a:p>
          <a:p>
            <a:pPr>
              <a:buNone/>
            </a:pPr>
            <a:r>
              <a:rPr lang="pl-PL" b="1" dirty="0" smtClean="0">
                <a:latin typeface="Ravie" pitchFamily="82" charset="0"/>
              </a:rPr>
              <a:t>  </a:t>
            </a:r>
            <a:r>
              <a:rPr lang="pl-PL" b="1" dirty="0" smtClean="0">
                <a:solidFill>
                  <a:srgbClr val="0070C0"/>
                </a:solidFill>
                <a:latin typeface="Ravie" pitchFamily="82" charset="0"/>
              </a:rPr>
              <a:t>koordynator projektu</a:t>
            </a:r>
          </a:p>
          <a:p>
            <a:pPr>
              <a:buNone/>
            </a:pPr>
            <a:r>
              <a:rPr lang="pl-PL" b="1" dirty="0" smtClean="0">
                <a:solidFill>
                  <a:srgbClr val="0070C0"/>
                </a:solidFill>
                <a:latin typeface="Ravie" pitchFamily="82" charset="0"/>
              </a:rPr>
              <a:t>  ksi</a:t>
            </a:r>
            <a:r>
              <a:rPr lang="pl-PL" sz="3200" b="1" dirty="0" smtClean="0">
                <a:solidFill>
                  <a:srgbClr val="0070C0"/>
                </a:solidFill>
                <a:latin typeface="Ravie" pitchFamily="82" charset="0"/>
              </a:rPr>
              <a:t>ę</a:t>
            </a:r>
            <a:r>
              <a:rPr lang="pl-PL" b="1" dirty="0" smtClean="0">
                <a:solidFill>
                  <a:srgbClr val="0070C0"/>
                </a:solidFill>
                <a:latin typeface="Ravie" pitchFamily="82" charset="0"/>
              </a:rPr>
              <a:t>gowy projektu</a:t>
            </a:r>
          </a:p>
          <a:p>
            <a:pPr>
              <a:buNone/>
            </a:pPr>
            <a:r>
              <a:rPr lang="pl-PL" b="1" dirty="0" smtClean="0">
                <a:solidFill>
                  <a:srgbClr val="0070C0"/>
                </a:solidFill>
                <a:latin typeface="Ravie" pitchFamily="82" charset="0"/>
              </a:rPr>
              <a:t>  pracownicy socjalni</a:t>
            </a:r>
          </a:p>
          <a:p>
            <a:pPr>
              <a:buNone/>
            </a:pPr>
            <a:r>
              <a:rPr lang="pl-PL" b="1" dirty="0" smtClean="0">
                <a:latin typeface="Ravie" pitchFamily="82" charset="0"/>
              </a:rPr>
              <a:t>  </a:t>
            </a:r>
            <a:r>
              <a:rPr lang="pl-PL" b="1" dirty="0" smtClean="0">
                <a:solidFill>
                  <a:srgbClr val="C00000"/>
                </a:solidFill>
                <a:latin typeface="Ravie" pitchFamily="82" charset="0"/>
              </a:rPr>
              <a:t>Główny zakres realizacji projektu nale</a:t>
            </a:r>
            <a:r>
              <a:rPr lang="pl-PL" sz="3200" b="1" dirty="0" smtClean="0">
                <a:solidFill>
                  <a:srgbClr val="C00000"/>
                </a:solidFill>
                <a:latin typeface="Ravie" pitchFamily="82" charset="0"/>
              </a:rPr>
              <a:t>ż</a:t>
            </a:r>
            <a:r>
              <a:rPr lang="pl-PL" b="1" dirty="0" smtClean="0">
                <a:solidFill>
                  <a:srgbClr val="C00000"/>
                </a:solidFill>
                <a:latin typeface="Ravie" pitchFamily="82" charset="0"/>
              </a:rPr>
              <a:t>y do pracowników socjalnych. </a:t>
            </a:r>
          </a:p>
          <a:p>
            <a:endParaRPr lang="pl-PL" b="1" dirty="0" smtClean="0">
              <a:solidFill>
                <a:srgbClr val="FF0000"/>
              </a:solidFill>
            </a:endParaRPr>
          </a:p>
          <a:p>
            <a:endParaRPr lang="pl-PL" b="1" dirty="0" smtClean="0">
              <a:solidFill>
                <a:srgbClr val="FF0000"/>
              </a:solidFill>
            </a:endParaRPr>
          </a:p>
          <a:p>
            <a:endParaRPr lang="pl-PL" b="1" dirty="0" smtClean="0">
              <a:solidFill>
                <a:srgbClr val="FF0000"/>
              </a:solidFill>
            </a:endParaRPr>
          </a:p>
          <a:p>
            <a:endParaRPr lang="pl-PL" b="1" dirty="0" smtClean="0">
              <a:solidFill>
                <a:srgbClr val="FF0000"/>
              </a:solidFill>
            </a:endParaRPr>
          </a:p>
          <a:p>
            <a:endParaRPr lang="pl-PL" b="1" dirty="0" smtClean="0">
              <a:solidFill>
                <a:srgbClr val="FF0000"/>
              </a:solidFill>
            </a:endParaRPr>
          </a:p>
          <a:p>
            <a:endParaRPr lang="pl-PL" b="1" dirty="0" smtClean="0">
              <a:solidFill>
                <a:srgbClr val="FF0000"/>
              </a:solidFill>
            </a:endParaRPr>
          </a:p>
          <a:p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4" name="Obraz 3" descr="logo-ops-kopia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14290"/>
            <a:ext cx="1276350" cy="1092200"/>
          </a:xfrm>
          <a:prstGeom prst="rect">
            <a:avLst/>
          </a:prstGeom>
          <a:noFill/>
        </p:spPr>
      </p:pic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6433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Gwiazda 5-ramienna 9"/>
          <p:cNvSpPr/>
          <p:nvPr/>
        </p:nvSpPr>
        <p:spPr>
          <a:xfrm>
            <a:off x="285720" y="3143248"/>
            <a:ext cx="428628" cy="357190"/>
          </a:xfrm>
          <a:prstGeom prst="star5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Gwiazda 5-ramienna 10"/>
          <p:cNvSpPr/>
          <p:nvPr/>
        </p:nvSpPr>
        <p:spPr>
          <a:xfrm>
            <a:off x="142844" y="3643314"/>
            <a:ext cx="428628" cy="357190"/>
          </a:xfrm>
          <a:prstGeom prst="star5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Gwiazda 5-ramienna 11"/>
          <p:cNvSpPr/>
          <p:nvPr/>
        </p:nvSpPr>
        <p:spPr>
          <a:xfrm>
            <a:off x="285720" y="4071942"/>
            <a:ext cx="428628" cy="357190"/>
          </a:xfrm>
          <a:prstGeom prst="star5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2844" y="1481328"/>
            <a:ext cx="9001156" cy="5376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b="1" dirty="0" smtClean="0">
                <a:solidFill>
                  <a:srgbClr val="FF0000"/>
                </a:solidFill>
                <a:latin typeface="Ravie" pitchFamily="82" charset="0"/>
              </a:rPr>
              <a:t>PROMOCJA  PROJEKTU</a:t>
            </a:r>
            <a:r>
              <a:rPr lang="pl-PL" dirty="0" smtClean="0"/>
              <a:t>       </a:t>
            </a:r>
            <a:endParaRPr lang="pl-PL" sz="5400" b="1" dirty="0" smtClean="0">
              <a:latin typeface="Brush Script MT" pitchFamily="66" charset="0"/>
            </a:endParaRPr>
          </a:p>
          <a:p>
            <a:pPr>
              <a:buNone/>
            </a:pPr>
            <a:r>
              <a:rPr lang="pl-PL" sz="3600" b="1" dirty="0" smtClean="0">
                <a:latin typeface="Ravie" pitchFamily="82" charset="0"/>
              </a:rPr>
              <a:t>odbywa</a:t>
            </a:r>
            <a:r>
              <a:rPr lang="pl-PL" sz="4000" b="1" dirty="0" smtClean="0">
                <a:latin typeface="Ravie" pitchFamily="82" charset="0"/>
              </a:rPr>
              <a:t>ć</a:t>
            </a:r>
            <a:r>
              <a:rPr lang="pl-PL" sz="3600" b="1" dirty="0" smtClean="0">
                <a:latin typeface="Ravie" pitchFamily="82" charset="0"/>
              </a:rPr>
              <a:t> si</a:t>
            </a:r>
            <a:r>
              <a:rPr lang="pl-PL" sz="4000" b="1" dirty="0" smtClean="0">
                <a:latin typeface="Ravie" pitchFamily="82" charset="0"/>
              </a:rPr>
              <a:t>ę</a:t>
            </a:r>
            <a:r>
              <a:rPr lang="pl-PL" sz="3600" b="1" dirty="0" smtClean="0">
                <a:latin typeface="Ravie" pitchFamily="82" charset="0"/>
              </a:rPr>
              <a:t> b</a:t>
            </a:r>
            <a:r>
              <a:rPr lang="pl-PL" sz="4000" b="1" dirty="0" smtClean="0">
                <a:latin typeface="Ravie" pitchFamily="82" charset="0"/>
              </a:rPr>
              <a:t>ę</a:t>
            </a:r>
            <a:r>
              <a:rPr lang="pl-PL" sz="3600" b="1" dirty="0" smtClean="0">
                <a:latin typeface="Ravie" pitchFamily="82" charset="0"/>
              </a:rPr>
              <a:t>dzie  poprzez</a:t>
            </a:r>
            <a:r>
              <a:rPr lang="pl-PL" sz="3200" b="1" dirty="0" smtClean="0">
                <a:latin typeface="Ravie" pitchFamily="82" charset="0"/>
              </a:rPr>
              <a:t>:</a:t>
            </a:r>
          </a:p>
          <a:p>
            <a:pPr>
              <a:buNone/>
            </a:pPr>
            <a:r>
              <a:rPr lang="pl-PL" sz="3200" b="1" dirty="0" smtClean="0">
                <a:latin typeface="Ravie" pitchFamily="82" charset="0"/>
              </a:rPr>
              <a:t>  zamieszczenie na dokumentach zwi</a:t>
            </a:r>
            <a:r>
              <a:rPr lang="pl-PL" sz="3600" b="1" dirty="0" smtClean="0">
                <a:latin typeface="Ravie" pitchFamily="82" charset="0"/>
              </a:rPr>
              <a:t>ą</a:t>
            </a:r>
            <a:r>
              <a:rPr lang="pl-PL" sz="3200" b="1" dirty="0" smtClean="0">
                <a:latin typeface="Ravie" pitchFamily="82" charset="0"/>
              </a:rPr>
              <a:t>zanych z realizacj</a:t>
            </a:r>
            <a:r>
              <a:rPr lang="pl-PL" sz="3600" b="1" dirty="0" smtClean="0">
                <a:latin typeface="Ravie" pitchFamily="82" charset="0"/>
              </a:rPr>
              <a:t>ą</a:t>
            </a:r>
            <a:r>
              <a:rPr lang="pl-PL" sz="3200" b="1" dirty="0" smtClean="0">
                <a:latin typeface="Ravie" pitchFamily="82" charset="0"/>
              </a:rPr>
              <a:t> projektu informacji o </a:t>
            </a:r>
            <a:r>
              <a:rPr lang="pl-PL" sz="3200" b="1" dirty="0" err="1" smtClean="0">
                <a:latin typeface="Ravie" pitchFamily="82" charset="0"/>
              </a:rPr>
              <a:t>współfinansow</a:t>
            </a:r>
            <a:r>
              <a:rPr lang="pl-PL" sz="3200" b="1" dirty="0" smtClean="0">
                <a:latin typeface="Ravie" pitchFamily="82" charset="0"/>
              </a:rPr>
              <a:t>.  ze </a:t>
            </a:r>
            <a:r>
              <a:rPr lang="pl-PL" sz="3600" b="1" dirty="0" smtClean="0">
                <a:latin typeface="Ravie" pitchFamily="82" charset="0"/>
              </a:rPr>
              <a:t>ś</a:t>
            </a:r>
            <a:r>
              <a:rPr lang="pl-PL" sz="3200" b="1" dirty="0" smtClean="0">
                <a:latin typeface="Ravie" pitchFamily="82" charset="0"/>
              </a:rPr>
              <a:t>rodków Europejskiego Funduszu Społecznego oraz obowiązujących logotypów</a:t>
            </a:r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4" name="Obraz 3" descr="logo-ops-kopia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14290"/>
            <a:ext cx="1276350" cy="1092200"/>
          </a:xfrm>
          <a:prstGeom prst="rect">
            <a:avLst/>
          </a:prstGeom>
          <a:noFill/>
        </p:spPr>
      </p:pic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6433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Gwiazda 5-ramienna 9"/>
          <p:cNvSpPr/>
          <p:nvPr/>
        </p:nvSpPr>
        <p:spPr>
          <a:xfrm>
            <a:off x="0" y="2643182"/>
            <a:ext cx="500034" cy="42862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</p:spPr>
        <p:txBody>
          <a:bodyPr/>
          <a:lstStyle/>
          <a:p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6433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0" y="1785926"/>
            <a:ext cx="90011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 smtClean="0">
                <a:latin typeface="Ravie" pitchFamily="82" charset="0"/>
              </a:rPr>
              <a:t>    oznakowanie budynku i  </a:t>
            </a:r>
          </a:p>
          <a:p>
            <a:r>
              <a:rPr lang="pl-PL" sz="3200" b="1" dirty="0" smtClean="0">
                <a:latin typeface="Ravie" pitchFamily="82" charset="0"/>
              </a:rPr>
              <a:t>    </a:t>
            </a:r>
            <a:r>
              <a:rPr lang="pl-PL" sz="3200" b="1" dirty="0" err="1" smtClean="0">
                <a:latin typeface="Ravie" pitchFamily="82" charset="0"/>
              </a:rPr>
              <a:t>pomieszcz</a:t>
            </a:r>
            <a:r>
              <a:rPr lang="pl-PL" sz="3200" b="1" dirty="0" smtClean="0">
                <a:latin typeface="Ravie" pitchFamily="82" charset="0"/>
              </a:rPr>
              <a:t>. oraz wyposa</a:t>
            </a:r>
            <a:r>
              <a:rPr lang="pl-PL" sz="3600" b="1" dirty="0" smtClean="0">
                <a:latin typeface="Ravie" pitchFamily="82" charset="0"/>
              </a:rPr>
              <a:t>ż</a:t>
            </a:r>
            <a:r>
              <a:rPr lang="pl-PL" sz="3200" b="1" dirty="0" smtClean="0">
                <a:latin typeface="Ravie" pitchFamily="82" charset="0"/>
              </a:rPr>
              <a:t>enia    </a:t>
            </a:r>
          </a:p>
          <a:p>
            <a:r>
              <a:rPr lang="pl-PL" sz="3200" b="1" dirty="0" smtClean="0">
                <a:latin typeface="Ravie" pitchFamily="82" charset="0"/>
              </a:rPr>
              <a:t>    i sprzętu zakupionego w     </a:t>
            </a:r>
          </a:p>
          <a:p>
            <a:r>
              <a:rPr lang="pl-PL" sz="3200" b="1" dirty="0" smtClean="0">
                <a:latin typeface="Ravie" pitchFamily="82" charset="0"/>
              </a:rPr>
              <a:t>    ramach projektu</a:t>
            </a:r>
          </a:p>
          <a:p>
            <a:r>
              <a:rPr lang="pl-PL" sz="3200" b="1" dirty="0" smtClean="0">
                <a:latin typeface="Ravie" pitchFamily="82" charset="0"/>
              </a:rPr>
              <a:t>   poinformowanie uczestników   </a:t>
            </a:r>
          </a:p>
          <a:p>
            <a:r>
              <a:rPr lang="pl-PL" sz="3200" b="1" dirty="0" smtClean="0">
                <a:latin typeface="Ravie" pitchFamily="82" charset="0"/>
              </a:rPr>
              <a:t>   o współfinansowaniu projektu </a:t>
            </a:r>
          </a:p>
          <a:p>
            <a:r>
              <a:rPr lang="pl-PL" sz="3200" b="1" dirty="0" smtClean="0">
                <a:latin typeface="Ravie" pitchFamily="82" charset="0"/>
              </a:rPr>
              <a:t>   ze </a:t>
            </a:r>
            <a:r>
              <a:rPr lang="pl-PL" sz="3600" b="1" dirty="0" smtClean="0">
                <a:latin typeface="Ravie" pitchFamily="82" charset="0"/>
              </a:rPr>
              <a:t>ś</a:t>
            </a:r>
            <a:r>
              <a:rPr lang="pl-PL" sz="3200" b="1" dirty="0" smtClean="0">
                <a:latin typeface="Ravie" pitchFamily="82" charset="0"/>
              </a:rPr>
              <a:t>rodków  Unii  Europejskiej  </a:t>
            </a:r>
          </a:p>
          <a:p>
            <a:r>
              <a:rPr lang="pl-PL" sz="2400" b="1" dirty="0" smtClean="0"/>
              <a:t>   </a:t>
            </a:r>
          </a:p>
        </p:txBody>
      </p:sp>
      <p:pic>
        <p:nvPicPr>
          <p:cNvPr id="11" name="Obraz 10" descr="logo-ops-kopia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14290"/>
            <a:ext cx="1276350" cy="1092200"/>
          </a:xfrm>
          <a:prstGeom prst="rect">
            <a:avLst/>
          </a:prstGeom>
          <a:noFill/>
        </p:spPr>
      </p:pic>
      <p:sp>
        <p:nvSpPr>
          <p:cNvPr id="12" name="Gwiazda 5-ramienna 11"/>
          <p:cNvSpPr/>
          <p:nvPr/>
        </p:nvSpPr>
        <p:spPr>
          <a:xfrm>
            <a:off x="0" y="1857364"/>
            <a:ext cx="500034" cy="42862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Gwiazda 5-ramienna 12"/>
          <p:cNvSpPr/>
          <p:nvPr/>
        </p:nvSpPr>
        <p:spPr>
          <a:xfrm>
            <a:off x="0" y="3857628"/>
            <a:ext cx="500034" cy="42862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2844" y="1481328"/>
            <a:ext cx="8858312" cy="5376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3200" b="1" dirty="0" smtClean="0">
                <a:latin typeface="Ravie" pitchFamily="82" charset="0"/>
              </a:rPr>
              <a:t>  zakup materiałów promocyjnych   - m.in.  plakatów , ulotek , długopisów z logo ,</a:t>
            </a:r>
          </a:p>
          <a:p>
            <a:pPr>
              <a:buNone/>
            </a:pPr>
            <a:r>
              <a:rPr lang="pl-PL" sz="3200" b="1" dirty="0" smtClean="0">
                <a:latin typeface="Ravie" pitchFamily="82" charset="0"/>
              </a:rPr>
              <a:t>  zakup </a:t>
            </a:r>
            <a:r>
              <a:rPr lang="pl-PL" sz="3200" b="1" dirty="0" err="1" smtClean="0">
                <a:latin typeface="Ravie" pitchFamily="82" charset="0"/>
              </a:rPr>
              <a:t>roll-up</a:t>
            </a:r>
            <a:r>
              <a:rPr lang="pl-PL" sz="3200" b="1" dirty="0" smtClean="0">
                <a:latin typeface="Ravie" pitchFamily="82" charset="0"/>
              </a:rPr>
              <a:t> do wizualizacji projektu</a:t>
            </a:r>
          </a:p>
          <a:p>
            <a:pPr>
              <a:buNone/>
            </a:pPr>
            <a:r>
              <a:rPr lang="pl-PL" sz="3200" b="1" dirty="0" smtClean="0">
                <a:latin typeface="Ravie" pitchFamily="82" charset="0"/>
              </a:rPr>
              <a:t>  utrzymanie i </a:t>
            </a:r>
            <a:r>
              <a:rPr lang="pl-PL" sz="3200" b="1" dirty="0" err="1" smtClean="0">
                <a:latin typeface="Ravie" pitchFamily="82" charset="0"/>
              </a:rPr>
              <a:t>administr</a:t>
            </a:r>
            <a:r>
              <a:rPr lang="pl-PL" sz="3200" b="1" dirty="0" smtClean="0">
                <a:latin typeface="Ravie" pitchFamily="82" charset="0"/>
              </a:rPr>
              <a:t>. Stron</a:t>
            </a:r>
            <a:r>
              <a:rPr lang="pl-PL" sz="3600" b="1" dirty="0" smtClean="0">
                <a:latin typeface="Ravie" pitchFamily="82" charset="0"/>
              </a:rPr>
              <a:t>ą</a:t>
            </a:r>
            <a:r>
              <a:rPr lang="pl-PL" sz="3200" b="1" dirty="0" smtClean="0">
                <a:latin typeface="Ravie" pitchFamily="82" charset="0"/>
              </a:rPr>
              <a:t> internetow</a:t>
            </a:r>
            <a:r>
              <a:rPr lang="pl-PL" sz="3600" b="1" dirty="0" smtClean="0">
                <a:latin typeface="Ravie" pitchFamily="82" charset="0"/>
              </a:rPr>
              <a:t>ą</a:t>
            </a:r>
            <a:r>
              <a:rPr lang="pl-PL" sz="3200" b="1" dirty="0" smtClean="0">
                <a:latin typeface="Ravie" pitchFamily="82" charset="0"/>
              </a:rPr>
              <a:t>  projektu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7862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1" name="Obraz 10" descr="logo-ops-kopia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14290"/>
            <a:ext cx="1276350" cy="1092200"/>
          </a:xfrm>
          <a:prstGeom prst="rect">
            <a:avLst/>
          </a:prstGeom>
          <a:noFill/>
        </p:spPr>
      </p:pic>
      <p:sp>
        <p:nvSpPr>
          <p:cNvPr id="10" name="Gwiazda 5-ramienna 9"/>
          <p:cNvSpPr/>
          <p:nvPr/>
        </p:nvSpPr>
        <p:spPr>
          <a:xfrm>
            <a:off x="0" y="4643446"/>
            <a:ext cx="500034" cy="42862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Gwiazda 5-ramienna 11"/>
          <p:cNvSpPr/>
          <p:nvPr/>
        </p:nvSpPr>
        <p:spPr>
          <a:xfrm>
            <a:off x="0" y="3571876"/>
            <a:ext cx="500034" cy="428628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Gwiazda 5-ramienna 13"/>
          <p:cNvSpPr/>
          <p:nvPr/>
        </p:nvSpPr>
        <p:spPr>
          <a:xfrm>
            <a:off x="0" y="1571612"/>
            <a:ext cx="500034" cy="428628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11"/>
          <p:cNvSpPr>
            <a:spLocks noGrp="1"/>
          </p:cNvSpPr>
          <p:nvPr>
            <p:ph type="title"/>
          </p:nvPr>
        </p:nvSpPr>
        <p:spPr>
          <a:xfrm rot="1201906">
            <a:off x="457200" y="274638"/>
            <a:ext cx="8229600" cy="536894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endParaRPr lang="pl-PL" dirty="0"/>
          </a:p>
        </p:txBody>
      </p:sp>
      <p:sp>
        <p:nvSpPr>
          <p:cNvPr id="11" name="Symbol zastępczy zawartości 10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624078" indent="-514350">
              <a:buNone/>
            </a:pPr>
            <a:r>
              <a:rPr lang="pl-PL" smtClean="0"/>
              <a:t> </a:t>
            </a:r>
            <a:r>
              <a:rPr lang="pl-PL" b="1" smtClean="0">
                <a:latin typeface="Ravie" pitchFamily="82" charset="0"/>
              </a:rPr>
              <a:t>Realizacja projektu systemowego – to wielkie wyzwanie dla całego O</a:t>
            </a:r>
            <a:r>
              <a:rPr lang="pl-PL" sz="3300" b="1" i="1" smtClean="0">
                <a:latin typeface="Ravie" pitchFamily="82" charset="0"/>
              </a:rPr>
              <a:t>ś</a:t>
            </a:r>
            <a:r>
              <a:rPr lang="pl-PL" b="1" smtClean="0">
                <a:latin typeface="Ravie" pitchFamily="82" charset="0"/>
              </a:rPr>
              <a:t>rodka Pomocy Społecznej w Obrazowie. </a:t>
            </a:r>
          </a:p>
          <a:p>
            <a:pPr marL="624078" indent="-514350">
              <a:buNone/>
            </a:pPr>
            <a:r>
              <a:rPr lang="pl-PL" b="1" smtClean="0">
                <a:latin typeface="Ravie" pitchFamily="82" charset="0"/>
              </a:rPr>
              <a:t>Jest to nowe zadanie , nowe problemy merytoryczne i formalno-prawne co niesie cz</a:t>
            </a:r>
            <a:r>
              <a:rPr lang="pl-PL" sz="3600" b="1" i="1" smtClean="0">
                <a:latin typeface="Ravie" pitchFamily="82" charset="0"/>
              </a:rPr>
              <a:t>ę</a:t>
            </a:r>
            <a:r>
              <a:rPr lang="pl-PL" b="1" smtClean="0">
                <a:latin typeface="Ravie" pitchFamily="82" charset="0"/>
              </a:rPr>
              <a:t>sto trudne sytuacje  i sprawia wiele problemów.</a:t>
            </a:r>
          </a:p>
          <a:p>
            <a:pPr marL="624078" indent="-514350">
              <a:buNone/>
            </a:pPr>
            <a:r>
              <a:rPr lang="pl-PL" b="1" smtClean="0">
                <a:latin typeface="Ravie" pitchFamily="82" charset="0"/>
              </a:rPr>
              <a:t> Realizacja projektu wymaga wielkiego zaanga</a:t>
            </a:r>
            <a:r>
              <a:rPr lang="pl-PL" sz="3300" b="1" i="1" smtClean="0">
                <a:latin typeface="Ravie" pitchFamily="82" charset="0"/>
              </a:rPr>
              <a:t>ż</a:t>
            </a:r>
            <a:r>
              <a:rPr lang="pl-PL" b="1" smtClean="0">
                <a:latin typeface="Ravie" pitchFamily="82" charset="0"/>
              </a:rPr>
              <a:t>owania , nakładu pracy i odpowiedzialno</a:t>
            </a:r>
            <a:r>
              <a:rPr lang="pl-PL" sz="3300" b="1" i="1" smtClean="0">
                <a:latin typeface="Ravie" pitchFamily="82" charset="0"/>
              </a:rPr>
              <a:t>ś</a:t>
            </a:r>
            <a:r>
              <a:rPr lang="pl-PL" b="1" smtClean="0">
                <a:latin typeface="Ravie" pitchFamily="82" charset="0"/>
              </a:rPr>
              <a:t>ci , zdyscyplinowania zarówno pracowników O</a:t>
            </a:r>
            <a:r>
              <a:rPr lang="pl-PL" sz="3300" b="1" smtClean="0">
                <a:latin typeface="Ravie" pitchFamily="82" charset="0"/>
              </a:rPr>
              <a:t>ś</a:t>
            </a:r>
            <a:r>
              <a:rPr lang="pl-PL" b="1" smtClean="0">
                <a:latin typeface="Ravie" pitchFamily="82" charset="0"/>
              </a:rPr>
              <a:t>rodka jak i osób uczestnicz</a:t>
            </a:r>
            <a:r>
              <a:rPr lang="pl-PL" sz="3300" b="1" i="1" smtClean="0">
                <a:latin typeface="Ravie" pitchFamily="82" charset="0"/>
              </a:rPr>
              <a:t>ą</a:t>
            </a:r>
            <a:r>
              <a:rPr lang="pl-PL" b="1" smtClean="0">
                <a:latin typeface="Ravie" pitchFamily="82" charset="0"/>
              </a:rPr>
              <a:t>cych w projekcie dla których i z którymi projekt jest realizowany. </a:t>
            </a:r>
            <a:endParaRPr lang="pl-PL" b="1" dirty="0">
              <a:latin typeface="Ravie" pitchFamily="82" charset="0"/>
            </a:endParaRPr>
          </a:p>
        </p:txBody>
      </p:sp>
      <p:pic>
        <p:nvPicPr>
          <p:cNvPr id="3" name="Obraz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6215082"/>
            <a:ext cx="2134488" cy="642918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2357422" y="6143644"/>
            <a:ext cx="4572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l-PL" sz="900" dirty="0" smtClean="0">
                <a:latin typeface="Arial" pitchFamily="34" charset="0"/>
                <a:ea typeface="Times New Roman" pitchFamily="18" charset="0"/>
              </a:rPr>
              <a:t>                   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l-PL" sz="900" dirty="0" smtClean="0">
                <a:latin typeface="Arial" pitchFamily="34" charset="0"/>
                <a:ea typeface="Times New Roman" pitchFamily="18" charset="0"/>
              </a:rPr>
              <a:t>                                     </a:t>
            </a:r>
            <a:r>
              <a:rPr lang="pl-PL" sz="900" b="1" dirty="0" smtClean="0">
                <a:latin typeface="Arial" pitchFamily="34" charset="0"/>
                <a:ea typeface="Times New Roman" pitchFamily="18" charset="0"/>
              </a:rPr>
              <a:t>Projekt  współfinansowany ze środków</a:t>
            </a:r>
            <a:endParaRPr lang="pl-PL" sz="900" b="1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900" b="1" dirty="0" smtClean="0">
                <a:latin typeface="Arial" pitchFamily="34" charset="0"/>
                <a:ea typeface="Times New Roman" pitchFamily="18" charset="0"/>
              </a:rPr>
              <a:t>               Unii Europejskiej w ramach  Europejskiego  Funduszu Społecznego</a:t>
            </a:r>
            <a:endParaRPr lang="pl-PL" sz="900" dirty="0"/>
          </a:p>
        </p:txBody>
      </p:sp>
      <p:pic>
        <p:nvPicPr>
          <p:cNvPr id="9" name="Obraz 8" descr="logo-ops-kopia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14290"/>
            <a:ext cx="1276350" cy="1092200"/>
          </a:xfrm>
          <a:prstGeom prst="rect">
            <a:avLst/>
          </a:prstGeom>
          <a:noFill/>
        </p:spPr>
      </p:pic>
      <p:sp>
        <p:nvSpPr>
          <p:cNvPr id="8" name="Prostokąt 7"/>
          <p:cNvSpPr/>
          <p:nvPr/>
        </p:nvSpPr>
        <p:spPr>
          <a:xfrm>
            <a:off x="500034" y="428604"/>
            <a:ext cx="8286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/>
              <a:t>                            </a:t>
            </a:r>
            <a:r>
              <a:rPr lang="pl-PL" sz="2000" b="1" dirty="0" smtClean="0"/>
              <a:t>Ośrodek  Pomocy  Społecznej</a:t>
            </a:r>
            <a:br>
              <a:rPr lang="pl-PL" sz="2000" b="1" dirty="0" smtClean="0"/>
            </a:br>
            <a:r>
              <a:rPr lang="pl-PL" sz="2000" b="1" dirty="0" smtClean="0"/>
              <a:t>                                         w Obrazowie   </a:t>
            </a:r>
            <a:r>
              <a:rPr lang="pl-PL" sz="1400" b="1" dirty="0" err="1" smtClean="0">
                <a:solidFill>
                  <a:srgbClr val="00B050"/>
                </a:solidFill>
              </a:rPr>
              <a:t>www.opsobrazow.pl</a:t>
            </a:r>
            <a:r>
              <a:rPr lang="pl-PL" sz="1400" b="1" dirty="0" smtClean="0"/>
              <a:t> </a:t>
            </a:r>
            <a:r>
              <a:rPr lang="pl-PL" sz="2000" dirty="0" smtClean="0"/>
              <a:t>     </a:t>
            </a:r>
          </a:p>
          <a:p>
            <a:r>
              <a:rPr lang="pl-PL" sz="2000" dirty="0" smtClean="0">
                <a:solidFill>
                  <a:srgbClr val="00B050"/>
                </a:solidFill>
              </a:rPr>
              <a:t>                                                                                      </a:t>
            </a:r>
            <a:endParaRPr lang="pl-PL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wiazda 5-ramienna 13"/>
          <p:cNvSpPr/>
          <p:nvPr/>
        </p:nvSpPr>
        <p:spPr>
          <a:xfrm>
            <a:off x="7643834" y="4214818"/>
            <a:ext cx="914400" cy="928694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Gwiazda 5-ramienna 12"/>
          <p:cNvSpPr/>
          <p:nvPr/>
        </p:nvSpPr>
        <p:spPr>
          <a:xfrm>
            <a:off x="5715008" y="4214818"/>
            <a:ext cx="914400" cy="928694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Gwiazda 5-ramienna 10"/>
          <p:cNvSpPr/>
          <p:nvPr/>
        </p:nvSpPr>
        <p:spPr>
          <a:xfrm>
            <a:off x="2214546" y="2857496"/>
            <a:ext cx="914400" cy="928694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Gwiazda 5-ramienna 11"/>
          <p:cNvSpPr/>
          <p:nvPr/>
        </p:nvSpPr>
        <p:spPr>
          <a:xfrm>
            <a:off x="4000496" y="3643314"/>
            <a:ext cx="914400" cy="928694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6433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Obraz 9" descr="logo-ops-kopia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14290"/>
            <a:ext cx="1276350" cy="1092200"/>
          </a:xfrm>
          <a:prstGeom prst="rect">
            <a:avLst/>
          </a:prstGeom>
          <a:noFill/>
        </p:spPr>
      </p:pic>
      <p:sp>
        <p:nvSpPr>
          <p:cNvPr id="9" name="Gwiazda 5-ramienna 8"/>
          <p:cNvSpPr/>
          <p:nvPr/>
        </p:nvSpPr>
        <p:spPr>
          <a:xfrm>
            <a:off x="1214414" y="1643050"/>
            <a:ext cx="914400" cy="928694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62316"/>
          </a:xfrm>
          <a:ln w="28575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r">
              <a:buNone/>
            </a:pPr>
            <a:r>
              <a:rPr lang="pl-PL" sz="3600" b="1" dirty="0" smtClean="0">
                <a:latin typeface="Ravie" pitchFamily="82" charset="0"/>
              </a:rPr>
              <a:t>       </a:t>
            </a:r>
            <a:r>
              <a:rPr lang="pl-PL" b="1" dirty="0" smtClean="0">
                <a:latin typeface="Ravie" pitchFamily="82" charset="0"/>
              </a:rPr>
              <a:t>Informacje  szczegółowe:</a:t>
            </a:r>
            <a:endParaRPr lang="pl-PL" dirty="0" smtClean="0">
              <a:latin typeface="Ravie" pitchFamily="82" charset="0"/>
            </a:endParaRPr>
          </a:p>
          <a:p>
            <a:pPr algn="r">
              <a:buNone/>
            </a:pPr>
            <a:r>
              <a:rPr lang="pl-PL" b="1" dirty="0" smtClean="0">
                <a:solidFill>
                  <a:srgbClr val="FF0000"/>
                </a:solidFill>
                <a:latin typeface="Ravie" pitchFamily="82" charset="0"/>
              </a:rPr>
              <a:t>Biuro  projektu:</a:t>
            </a:r>
            <a:endParaRPr lang="pl-PL" dirty="0" smtClean="0">
              <a:solidFill>
                <a:srgbClr val="FF0000"/>
              </a:solidFill>
              <a:latin typeface="Ravie" pitchFamily="82" charset="0"/>
            </a:endParaRPr>
          </a:p>
          <a:p>
            <a:pPr algn="ctr">
              <a:buNone/>
            </a:pPr>
            <a:r>
              <a:rPr lang="pl-PL" b="1" dirty="0" smtClean="0"/>
              <a:t>          </a:t>
            </a:r>
            <a:r>
              <a:rPr lang="pl-PL" b="1" dirty="0" smtClean="0">
                <a:latin typeface="Ravie" pitchFamily="82" charset="0"/>
              </a:rPr>
              <a:t>O</a:t>
            </a:r>
            <a:r>
              <a:rPr lang="pl-PL" sz="3500" b="1" dirty="0" smtClean="0">
                <a:latin typeface="Ravie" pitchFamily="82" charset="0"/>
              </a:rPr>
              <a:t>ś</a:t>
            </a:r>
            <a:r>
              <a:rPr lang="pl-PL" b="1" dirty="0" smtClean="0">
                <a:latin typeface="Ravie" pitchFamily="82" charset="0"/>
              </a:rPr>
              <a:t>rodek  Pomocy  Społecznej</a:t>
            </a:r>
            <a:endParaRPr lang="pl-PL" dirty="0" smtClean="0">
              <a:latin typeface="Ravie" pitchFamily="82" charset="0"/>
            </a:endParaRPr>
          </a:p>
          <a:p>
            <a:pPr algn="ctr">
              <a:buNone/>
            </a:pPr>
            <a:r>
              <a:rPr lang="pl-PL" b="1" dirty="0" smtClean="0">
                <a:latin typeface="Ravie" pitchFamily="82" charset="0"/>
              </a:rPr>
              <a:t>               w  Obrazowie</a:t>
            </a:r>
            <a:endParaRPr lang="pl-PL" dirty="0" smtClean="0">
              <a:latin typeface="Ravie" pitchFamily="82" charset="0"/>
            </a:endParaRPr>
          </a:p>
          <a:p>
            <a:pPr algn="ctr">
              <a:buNone/>
            </a:pPr>
            <a:r>
              <a:rPr lang="pl-PL" b="1" dirty="0" smtClean="0">
                <a:latin typeface="Ravie" pitchFamily="82" charset="0"/>
              </a:rPr>
              <a:t>       27 – 641     Obrazów  84</a:t>
            </a:r>
            <a:endParaRPr lang="pl-PL" dirty="0" smtClean="0">
              <a:latin typeface="Ravie" pitchFamily="82" charset="0"/>
            </a:endParaRPr>
          </a:p>
          <a:p>
            <a:pPr algn="ctr">
              <a:buNone/>
            </a:pPr>
            <a:r>
              <a:rPr lang="pl-PL" b="1" dirty="0" smtClean="0">
                <a:latin typeface="Ravie" pitchFamily="82" charset="0"/>
              </a:rPr>
              <a:t>     Tel/</a:t>
            </a:r>
            <a:r>
              <a:rPr lang="pl-PL" b="1" dirty="0" err="1" smtClean="0">
                <a:latin typeface="Ravie" pitchFamily="82" charset="0"/>
              </a:rPr>
              <a:t>fax</a:t>
            </a:r>
            <a:r>
              <a:rPr lang="pl-PL" b="1" dirty="0" smtClean="0">
                <a:latin typeface="Ravie" pitchFamily="82" charset="0"/>
              </a:rPr>
              <a:t>; ( 0 15 )  8365150</a:t>
            </a:r>
            <a:endParaRPr lang="pl-PL" dirty="0" smtClean="0">
              <a:latin typeface="Ravie" pitchFamily="82" charset="0"/>
            </a:endParaRPr>
          </a:p>
          <a:p>
            <a:pPr>
              <a:buNone/>
            </a:pPr>
            <a:r>
              <a:rPr lang="pl-PL" sz="2400" b="1" dirty="0" smtClean="0">
                <a:latin typeface="Ravie" pitchFamily="82" charset="0"/>
              </a:rPr>
              <a:t>e-mail:</a:t>
            </a:r>
            <a:r>
              <a:rPr lang="pl-PL" b="1" dirty="0" smtClean="0">
                <a:latin typeface="Ravie" pitchFamily="82" charset="0"/>
              </a:rPr>
              <a:t> </a:t>
            </a:r>
            <a:r>
              <a:rPr lang="pl-PL" sz="2400" b="1" dirty="0" err="1" smtClean="0">
                <a:solidFill>
                  <a:srgbClr val="E87B04"/>
                </a:solidFill>
                <a:latin typeface="Ravie" pitchFamily="82" charset="0"/>
              </a:rPr>
              <a:t>op</a:t>
            </a:r>
            <a:r>
              <a:rPr lang="pl-PL" sz="2400" b="1" u="sng" dirty="0" err="1" smtClean="0">
                <a:solidFill>
                  <a:srgbClr val="E87B04"/>
                </a:solidFill>
                <a:latin typeface="Ravie" pitchFamily="82" charset="0"/>
                <a:hlinkClick r:id="rId5"/>
              </a:rPr>
              <a:t>sobrazow@poczta.onet.pl</a:t>
            </a:r>
            <a:r>
              <a:rPr lang="pl-PL" b="1" dirty="0" smtClean="0">
                <a:solidFill>
                  <a:schemeClr val="bg2">
                    <a:lumMod val="50000"/>
                  </a:schemeClr>
                </a:solidFill>
              </a:rPr>
              <a:t> </a:t>
            </a:r>
            <a:endParaRPr lang="pl-PL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None/>
            </a:pPr>
            <a:r>
              <a:rPr lang="pl-PL" b="1" dirty="0" smtClean="0">
                <a:latin typeface="Ravie" pitchFamily="82" charset="0"/>
              </a:rPr>
              <a:t>wi</a:t>
            </a:r>
            <a:r>
              <a:rPr lang="pl-PL" sz="3600" b="1" dirty="0" smtClean="0">
                <a:latin typeface="Ravie" pitchFamily="82" charset="0"/>
              </a:rPr>
              <a:t>ę</a:t>
            </a:r>
            <a:r>
              <a:rPr lang="pl-PL" b="1" dirty="0" smtClean="0">
                <a:latin typeface="Ravie" pitchFamily="82" charset="0"/>
              </a:rPr>
              <a:t>cej  informacji  o  projekcie:</a:t>
            </a:r>
            <a:endParaRPr lang="pl-PL" dirty="0" smtClean="0">
              <a:latin typeface="Ravie" pitchFamily="82" charset="0"/>
            </a:endParaRPr>
          </a:p>
          <a:p>
            <a:pPr algn="r">
              <a:buNone/>
            </a:pPr>
            <a:r>
              <a:rPr lang="pl-PL" b="1" u="sng" dirty="0" err="1" smtClean="0">
                <a:latin typeface="Ravie" pitchFamily="82" charset="0"/>
                <a:hlinkClick r:id="rId6"/>
              </a:rPr>
              <a:t>www.opsobrazow.pl</a:t>
            </a:r>
            <a:endParaRPr lang="pl-PL" dirty="0" smtClean="0">
              <a:latin typeface="Ravie" pitchFamily="82" charset="0"/>
            </a:endParaRPr>
          </a:p>
          <a:p>
            <a:pPr>
              <a:buNone/>
            </a:pPr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wiazda 5-ramienna 13"/>
          <p:cNvSpPr/>
          <p:nvPr/>
        </p:nvSpPr>
        <p:spPr>
          <a:xfrm>
            <a:off x="4286248" y="2786058"/>
            <a:ext cx="914400" cy="857256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Gwiazda 5-ramienna 14"/>
          <p:cNvSpPr/>
          <p:nvPr/>
        </p:nvSpPr>
        <p:spPr>
          <a:xfrm>
            <a:off x="2714612" y="3143248"/>
            <a:ext cx="914400" cy="857256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           </a:t>
            </a:r>
            <a:r>
              <a:rPr lang="pl-PL" sz="2000" dirty="0" smtClean="0"/>
              <a:t>Ośrodek  Pomocy  Społecznej</a:t>
            </a:r>
            <a:br>
              <a:rPr lang="pl-PL" sz="2000" dirty="0" smtClean="0"/>
            </a:br>
            <a:r>
              <a:rPr lang="pl-PL" sz="2000" dirty="0" smtClean="0"/>
              <a:t>                                     w Obrazowie       </a:t>
            </a:r>
            <a:r>
              <a:rPr lang="pl-PL" sz="1400" dirty="0" err="1" smtClean="0">
                <a:solidFill>
                  <a:srgbClr val="00B050"/>
                </a:solidFill>
              </a:rPr>
              <a:t>www.opsobrazow.pl</a:t>
            </a:r>
            <a:endParaRPr lang="pl-PL" sz="2000" dirty="0"/>
          </a:p>
        </p:txBody>
      </p:sp>
      <p:pic>
        <p:nvPicPr>
          <p:cNvPr id="5" name="Obraz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215082"/>
            <a:ext cx="2134488" cy="642918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86050" y="6286520"/>
            <a:ext cx="37147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Projekt  współfinansowany ze środków</a:t>
            </a:r>
            <a:endParaRPr kumimoji="0" lang="pl-PL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Unii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Europejskiej</a:t>
            </a:r>
            <a:r>
              <a:rPr kumimoji="0" lang="pl-PL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 ramach  Europejskiego  Funduszu Społecznego</a:t>
            </a:r>
            <a:endParaRPr kumimoji="0" lang="pl-P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Obraz 9" descr="logo-ops-kopia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14290"/>
            <a:ext cx="1276350" cy="1092200"/>
          </a:xfrm>
          <a:prstGeom prst="rect">
            <a:avLst/>
          </a:prstGeom>
          <a:noFill/>
        </p:spPr>
      </p:pic>
      <p:sp>
        <p:nvSpPr>
          <p:cNvPr id="9" name="Gwiazda 5-ramienna 8"/>
          <p:cNvSpPr/>
          <p:nvPr/>
        </p:nvSpPr>
        <p:spPr>
          <a:xfrm>
            <a:off x="7572396" y="0"/>
            <a:ext cx="914400" cy="857256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6250077"/>
            <a:ext cx="1631794" cy="60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Gwiazda 5-ramienna 11"/>
          <p:cNvSpPr/>
          <p:nvPr/>
        </p:nvSpPr>
        <p:spPr>
          <a:xfrm>
            <a:off x="6929454" y="1214422"/>
            <a:ext cx="914400" cy="857256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Gwiazda 5-ramienna 12"/>
          <p:cNvSpPr/>
          <p:nvPr/>
        </p:nvSpPr>
        <p:spPr>
          <a:xfrm>
            <a:off x="5857884" y="2000240"/>
            <a:ext cx="914400" cy="857256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Gwiazda 5-ramienna 15"/>
          <p:cNvSpPr/>
          <p:nvPr/>
        </p:nvSpPr>
        <p:spPr>
          <a:xfrm>
            <a:off x="1285852" y="3357562"/>
            <a:ext cx="914400" cy="857256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</p:spPr>
        <p:txBody>
          <a:bodyPr>
            <a:normAutofit/>
          </a:bodyPr>
          <a:lstStyle/>
          <a:p>
            <a:endParaRPr lang="pl-PL" dirty="0" smtClean="0"/>
          </a:p>
          <a:p>
            <a:pPr algn="ctr">
              <a:buNone/>
            </a:pPr>
            <a:r>
              <a:rPr lang="pl-PL" sz="6600" b="1" dirty="0" smtClean="0">
                <a:solidFill>
                  <a:srgbClr val="002060"/>
                </a:solidFill>
                <a:latin typeface="Ravie" pitchFamily="82" charset="0"/>
              </a:rPr>
              <a:t>Dzi</a:t>
            </a:r>
            <a:r>
              <a:rPr lang="pl-PL" sz="8000" b="1" i="1" dirty="0" smtClean="0">
                <a:solidFill>
                  <a:srgbClr val="002060"/>
                </a:solidFill>
                <a:latin typeface="Ravie" pitchFamily="82" charset="0"/>
              </a:rPr>
              <a:t>ę</a:t>
            </a:r>
            <a:r>
              <a:rPr lang="pl-PL" sz="6600" b="1" dirty="0" smtClean="0">
                <a:solidFill>
                  <a:srgbClr val="002060"/>
                </a:solidFill>
                <a:latin typeface="Ravie" pitchFamily="82" charset="0"/>
              </a:rPr>
              <a:t>kuj</a:t>
            </a:r>
            <a:r>
              <a:rPr lang="pl-PL" sz="8000" b="1" i="1" dirty="0" smtClean="0">
                <a:solidFill>
                  <a:srgbClr val="002060"/>
                </a:solidFill>
                <a:latin typeface="Ravie" pitchFamily="82" charset="0"/>
              </a:rPr>
              <a:t>ę</a:t>
            </a:r>
            <a:r>
              <a:rPr lang="pl-PL" sz="6600" b="1" dirty="0" smtClean="0">
                <a:solidFill>
                  <a:srgbClr val="002060"/>
                </a:solidFill>
                <a:latin typeface="Ravie" pitchFamily="82" charset="0"/>
              </a:rPr>
              <a:t>  za</a:t>
            </a:r>
          </a:p>
          <a:p>
            <a:pPr algn="ctr">
              <a:buNone/>
            </a:pPr>
            <a:r>
              <a:rPr lang="pl-PL" sz="6600" b="1" dirty="0" smtClean="0">
                <a:solidFill>
                  <a:srgbClr val="002060"/>
                </a:solidFill>
                <a:latin typeface="Ravie" pitchFamily="82" charset="0"/>
              </a:rPr>
              <a:t>Uwag</a:t>
            </a:r>
            <a:r>
              <a:rPr lang="pl-PL" sz="8000" b="1" i="1" dirty="0" smtClean="0">
                <a:solidFill>
                  <a:srgbClr val="002060"/>
                </a:solidFill>
                <a:latin typeface="Ravie" pitchFamily="82" charset="0"/>
              </a:rPr>
              <a:t>ę</a:t>
            </a:r>
            <a:r>
              <a:rPr lang="pl-PL" sz="6600" b="1" dirty="0" smtClean="0">
                <a:solidFill>
                  <a:srgbClr val="002060"/>
                </a:solidFill>
                <a:latin typeface="Ravie" pitchFamily="82" charset="0"/>
              </a:rPr>
              <a:t> !</a:t>
            </a:r>
          </a:p>
          <a:p>
            <a:pPr algn="ctr">
              <a:buNone/>
            </a:pPr>
            <a:r>
              <a:rPr lang="pl-PL" sz="6600" b="1" dirty="0" smtClean="0">
                <a:solidFill>
                  <a:srgbClr val="002060"/>
                </a:solidFill>
                <a:latin typeface="Ravie" pitchFamily="82" charset="0"/>
              </a:rPr>
              <a:t>    </a:t>
            </a:r>
          </a:p>
          <a:p>
            <a:pPr algn="ctr">
              <a:buNone/>
            </a:pPr>
            <a:r>
              <a:rPr lang="pl-PL" sz="6600" b="1" dirty="0" smtClean="0">
                <a:solidFill>
                  <a:srgbClr val="002060"/>
                </a:solidFill>
                <a:latin typeface="Ravie" pitchFamily="82" charset="0"/>
              </a:rPr>
              <a:t>         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1051</TotalTime>
  <Words>1125</Words>
  <Application>Microsoft Office PowerPoint</Application>
  <PresentationFormat>Pokaz na ekranie (4:3)</PresentationFormat>
  <Paragraphs>299</Paragraphs>
  <Slides>22</Slides>
  <Notes>5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3" baseType="lpstr">
      <vt:lpstr>Hol</vt:lpstr>
      <vt:lpstr>„ NOWE   UMIEJĘTNOŚCI TO  KAPITAŁ  PRZYSZŁOŚCI – program aktywnej integracji  społecznej i zawodowej w Gminie Obrazów”</vt:lpstr>
      <vt:lpstr>                                                      Ośrodek  Pomocy  Społecznej                             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  <vt:lpstr>Slajd 20</vt:lpstr>
      <vt:lpstr>             Ośrodek  Pomocy  Społecznej                                      w Obrazowie       www.opsobrazow.pl</vt:lpstr>
      <vt:lpstr>             Ośrodek  Pomocy  Społecznej                                      w Obrazowie       www.opsobrazow.pl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„NOWE   UMIEJĘTNOŚCI  TO  KAPITAŁ  PRZYSZŁOŚCI – program aktywnej integracji  społecznej i zawodowej w Gminie Obrazów”</dc:title>
  <dc:creator> </dc:creator>
  <cp:lastModifiedBy>Administrator</cp:lastModifiedBy>
  <cp:revision>110</cp:revision>
  <cp:lastPrinted>2009-03-25T10:28:44Z</cp:lastPrinted>
  <dcterms:created xsi:type="dcterms:W3CDTF">2009-03-20T09:53:49Z</dcterms:created>
  <dcterms:modified xsi:type="dcterms:W3CDTF">2010-10-13T13:10:27Z</dcterms:modified>
</cp:coreProperties>
</file>